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74" r:id="rId4"/>
    <p:sldId id="275" r:id="rId5"/>
    <p:sldId id="276" r:id="rId6"/>
    <p:sldId id="277" r:id="rId7"/>
    <p:sldId id="258" r:id="rId8"/>
    <p:sldId id="259" r:id="rId9"/>
    <p:sldId id="260" r:id="rId10"/>
    <p:sldId id="265" r:id="rId11"/>
    <p:sldId id="262" r:id="rId12"/>
    <p:sldId id="269" r:id="rId13"/>
    <p:sldId id="266" r:id="rId14"/>
    <p:sldId id="270" r:id="rId15"/>
    <p:sldId id="271" r:id="rId16"/>
    <p:sldId id="264" r:id="rId17"/>
    <p:sldId id="27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B2EDE9"/>
    <a:srgbClr val="FFEE9E"/>
    <a:srgbClr val="467599"/>
    <a:srgbClr val="D64045"/>
    <a:srgbClr val="EBA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929" autoAdjust="0"/>
    <p:restoredTop sz="94660"/>
  </p:normalViewPr>
  <p:slideViewPr>
    <p:cSldViewPr snapToGrid="0" showGuides="1">
      <p:cViewPr>
        <p:scale>
          <a:sx n="145" d="100"/>
          <a:sy n="145" d="100"/>
        </p:scale>
        <p:origin x="1016" y="344"/>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CC4933-CF4A-4002-B801-7796356061A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C11749E-DFC5-4C25-89F5-8F8F8943BBEF}">
      <dgm:prSet custT="1"/>
      <dgm:spPr/>
      <dgm:t>
        <a:bodyPr/>
        <a:lstStyle/>
        <a:p>
          <a:pPr>
            <a:lnSpc>
              <a:spcPct val="100000"/>
            </a:lnSpc>
          </a:pPr>
          <a:r>
            <a:rPr lang="en-US" sz="1400" dirty="0">
              <a:latin typeface="Bahnschrift Light" panose="020B0502040204020203" pitchFamily="34" charset="0"/>
            </a:rPr>
            <a:t>Use digital color histograms to segment regions of interest in an image.</a:t>
          </a:r>
        </a:p>
      </dgm:t>
    </dgm:pt>
    <dgm:pt modelId="{E28BA7AA-496D-4FC4-90CD-E0CC115D9517}" type="parTrans" cxnId="{254C3BFE-1CEE-428D-9EE8-611E71783EF7}">
      <dgm:prSet/>
      <dgm:spPr/>
      <dgm:t>
        <a:bodyPr/>
        <a:lstStyle/>
        <a:p>
          <a:endParaRPr lang="en-US" sz="2000">
            <a:latin typeface="Bahnschrift Light" panose="020B0502040204020203" pitchFamily="34" charset="0"/>
          </a:endParaRPr>
        </a:p>
      </dgm:t>
    </dgm:pt>
    <dgm:pt modelId="{DD2FEAB1-5F6F-410E-9AB3-C1B602FAB8FF}" type="sibTrans" cxnId="{254C3BFE-1CEE-428D-9EE8-611E71783EF7}">
      <dgm:prSet/>
      <dgm:spPr/>
      <dgm:t>
        <a:bodyPr/>
        <a:lstStyle/>
        <a:p>
          <a:pPr>
            <a:lnSpc>
              <a:spcPct val="100000"/>
            </a:lnSpc>
          </a:pPr>
          <a:endParaRPr lang="en-US" sz="2000">
            <a:latin typeface="Bahnschrift Light" panose="020B0502040204020203" pitchFamily="34" charset="0"/>
          </a:endParaRPr>
        </a:p>
      </dgm:t>
    </dgm:pt>
    <dgm:pt modelId="{45B455F6-6F02-4A1C-B810-933BCD2DC383}">
      <dgm:prSet custT="1"/>
      <dgm:spPr/>
      <dgm:t>
        <a:bodyPr/>
        <a:lstStyle/>
        <a:p>
          <a:pPr>
            <a:lnSpc>
              <a:spcPct val="100000"/>
            </a:lnSpc>
          </a:pPr>
          <a:r>
            <a:rPr lang="en-US" sz="1400" dirty="0">
              <a:latin typeface="Bahnschrift Light" panose="020B0502040204020203" pitchFamily="34" charset="0"/>
            </a:rPr>
            <a:t>Compare the strengths and limitations of three segmentation techniques.</a:t>
          </a:r>
        </a:p>
      </dgm:t>
    </dgm:pt>
    <dgm:pt modelId="{9CC483B7-CD31-4434-B653-027015793129}" type="parTrans" cxnId="{09F2BF20-C8E3-44BE-AEEC-1E7CF4BB2125}">
      <dgm:prSet/>
      <dgm:spPr/>
      <dgm:t>
        <a:bodyPr/>
        <a:lstStyle/>
        <a:p>
          <a:endParaRPr lang="en-US" sz="2000">
            <a:latin typeface="Bahnschrift Light" panose="020B0502040204020203" pitchFamily="34" charset="0"/>
          </a:endParaRPr>
        </a:p>
      </dgm:t>
    </dgm:pt>
    <dgm:pt modelId="{6A5FA6F0-6D0E-4B26-A577-772DBF81108F}" type="sibTrans" cxnId="{09F2BF20-C8E3-44BE-AEEC-1E7CF4BB2125}">
      <dgm:prSet/>
      <dgm:spPr/>
      <dgm:t>
        <a:bodyPr/>
        <a:lstStyle/>
        <a:p>
          <a:pPr>
            <a:lnSpc>
              <a:spcPct val="100000"/>
            </a:lnSpc>
          </a:pPr>
          <a:endParaRPr lang="en-US" sz="2000">
            <a:latin typeface="Bahnschrift Light" panose="020B0502040204020203" pitchFamily="34" charset="0"/>
          </a:endParaRPr>
        </a:p>
      </dgm:t>
    </dgm:pt>
    <dgm:pt modelId="{22D27171-349F-466E-A2ED-632B31F515D0}">
      <dgm:prSet custT="1"/>
      <dgm:spPr/>
      <dgm:t>
        <a:bodyPr/>
        <a:lstStyle/>
        <a:p>
          <a:pPr>
            <a:lnSpc>
              <a:spcPct val="100000"/>
            </a:lnSpc>
          </a:pPr>
          <a:r>
            <a:rPr lang="en-US" sz="1400" dirty="0">
              <a:latin typeface="Bahnschrift Light" panose="020B0502040204020203" pitchFamily="34" charset="0"/>
            </a:rPr>
            <a:t>Explore how these segmentation techniques have practical applications.</a:t>
          </a:r>
        </a:p>
      </dgm:t>
    </dgm:pt>
    <dgm:pt modelId="{78FF87D8-8D48-4890-9C3C-A8F8C0DD1BD9}" type="parTrans" cxnId="{AD3A632D-75F9-49FE-BA36-BC180FE3BFC0}">
      <dgm:prSet/>
      <dgm:spPr/>
      <dgm:t>
        <a:bodyPr/>
        <a:lstStyle/>
        <a:p>
          <a:endParaRPr lang="en-US" sz="2000">
            <a:latin typeface="Bahnschrift Light" panose="020B0502040204020203" pitchFamily="34" charset="0"/>
          </a:endParaRPr>
        </a:p>
      </dgm:t>
    </dgm:pt>
    <dgm:pt modelId="{93FE6D79-0859-41E7-AE82-8B9B6B13C777}" type="sibTrans" cxnId="{AD3A632D-75F9-49FE-BA36-BC180FE3BFC0}">
      <dgm:prSet/>
      <dgm:spPr/>
      <dgm:t>
        <a:bodyPr/>
        <a:lstStyle/>
        <a:p>
          <a:endParaRPr lang="en-US" sz="2000">
            <a:latin typeface="Bahnschrift Light" panose="020B0502040204020203" pitchFamily="34" charset="0"/>
          </a:endParaRPr>
        </a:p>
      </dgm:t>
    </dgm:pt>
    <dgm:pt modelId="{745D4B58-A246-4302-940E-DDE989239F1B}" type="pres">
      <dgm:prSet presAssocID="{51CC4933-CF4A-4002-B801-7796356061A7}" presName="root" presStyleCnt="0">
        <dgm:presLayoutVars>
          <dgm:dir/>
          <dgm:resizeHandles val="exact"/>
        </dgm:presLayoutVars>
      </dgm:prSet>
      <dgm:spPr/>
    </dgm:pt>
    <dgm:pt modelId="{B329C662-D9B8-4415-A9C8-CABB02D5EE1D}" type="pres">
      <dgm:prSet presAssocID="{51CC4933-CF4A-4002-B801-7796356061A7}" presName="container" presStyleCnt="0">
        <dgm:presLayoutVars>
          <dgm:dir/>
          <dgm:resizeHandles val="exact"/>
        </dgm:presLayoutVars>
      </dgm:prSet>
      <dgm:spPr/>
    </dgm:pt>
    <dgm:pt modelId="{FC2108D5-0690-4805-90D4-9873824CE4EC}" type="pres">
      <dgm:prSet presAssocID="{AC11749E-DFC5-4C25-89F5-8F8F8943BBEF}" presName="compNode" presStyleCnt="0"/>
      <dgm:spPr/>
    </dgm:pt>
    <dgm:pt modelId="{20123FB0-AC33-43B8-8F90-34FCF5C4BA59}" type="pres">
      <dgm:prSet presAssocID="{AC11749E-DFC5-4C25-89F5-8F8F8943BBEF}" presName="iconBgRect" presStyleLbl="bgShp" presStyleIdx="0" presStyleCnt="3"/>
      <dgm:spPr>
        <a:solidFill>
          <a:srgbClr val="467599"/>
        </a:solidFill>
      </dgm:spPr>
    </dgm:pt>
    <dgm:pt modelId="{83F23582-A5D4-46FC-AFC4-93D1C27C657F}" type="pres">
      <dgm:prSet presAssocID="{AC11749E-DFC5-4C25-89F5-8F8F8943BBE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DBA4E431-0CEA-4587-A5AF-604E52610392}" type="pres">
      <dgm:prSet presAssocID="{AC11749E-DFC5-4C25-89F5-8F8F8943BBEF}" presName="spaceRect" presStyleCnt="0"/>
      <dgm:spPr/>
    </dgm:pt>
    <dgm:pt modelId="{FDD5F411-AEE6-475E-9D34-E04012D9A1F7}" type="pres">
      <dgm:prSet presAssocID="{AC11749E-DFC5-4C25-89F5-8F8F8943BBEF}" presName="textRect" presStyleLbl="revTx" presStyleIdx="0" presStyleCnt="3">
        <dgm:presLayoutVars>
          <dgm:chMax val="1"/>
          <dgm:chPref val="1"/>
        </dgm:presLayoutVars>
      </dgm:prSet>
      <dgm:spPr/>
    </dgm:pt>
    <dgm:pt modelId="{C1502FDB-8F44-4C92-96E6-963642C49B06}" type="pres">
      <dgm:prSet presAssocID="{DD2FEAB1-5F6F-410E-9AB3-C1B602FAB8FF}" presName="sibTrans" presStyleLbl="sibTrans2D1" presStyleIdx="0" presStyleCnt="0"/>
      <dgm:spPr/>
    </dgm:pt>
    <dgm:pt modelId="{3F7885DC-ABB4-4D35-83FB-F9C8FFF6A0DF}" type="pres">
      <dgm:prSet presAssocID="{45B455F6-6F02-4A1C-B810-933BCD2DC383}" presName="compNode" presStyleCnt="0"/>
      <dgm:spPr/>
    </dgm:pt>
    <dgm:pt modelId="{433CB220-DB28-457A-865E-1489E0AC2747}" type="pres">
      <dgm:prSet presAssocID="{45B455F6-6F02-4A1C-B810-933BCD2DC383}" presName="iconBgRect" presStyleLbl="bgShp" presStyleIdx="1" presStyleCnt="3"/>
      <dgm:spPr>
        <a:solidFill>
          <a:srgbClr val="467599"/>
        </a:solidFill>
      </dgm:spPr>
    </dgm:pt>
    <dgm:pt modelId="{9B9E8DB2-9469-4AB0-AEA5-44E34FA44EB4}" type="pres">
      <dgm:prSet presAssocID="{45B455F6-6F02-4A1C-B810-933BCD2DC3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enn diagram with solid fill"/>
        </a:ext>
      </dgm:extLst>
    </dgm:pt>
    <dgm:pt modelId="{26048E04-07F6-459E-8E64-3E7D620ABF79}" type="pres">
      <dgm:prSet presAssocID="{45B455F6-6F02-4A1C-B810-933BCD2DC383}" presName="spaceRect" presStyleCnt="0"/>
      <dgm:spPr/>
    </dgm:pt>
    <dgm:pt modelId="{1267F325-12BC-405E-BB2C-0B3DDCC85A44}" type="pres">
      <dgm:prSet presAssocID="{45B455F6-6F02-4A1C-B810-933BCD2DC383}" presName="textRect" presStyleLbl="revTx" presStyleIdx="1" presStyleCnt="3">
        <dgm:presLayoutVars>
          <dgm:chMax val="1"/>
          <dgm:chPref val="1"/>
        </dgm:presLayoutVars>
      </dgm:prSet>
      <dgm:spPr/>
    </dgm:pt>
    <dgm:pt modelId="{5088FC95-CFBE-4193-8E4D-E64BD4D2FAEF}" type="pres">
      <dgm:prSet presAssocID="{6A5FA6F0-6D0E-4B26-A577-772DBF81108F}" presName="sibTrans" presStyleLbl="sibTrans2D1" presStyleIdx="0" presStyleCnt="0"/>
      <dgm:spPr/>
    </dgm:pt>
    <dgm:pt modelId="{DFE2A5F5-CE82-4B0E-AC00-00E724A0D850}" type="pres">
      <dgm:prSet presAssocID="{22D27171-349F-466E-A2ED-632B31F515D0}" presName="compNode" presStyleCnt="0"/>
      <dgm:spPr/>
    </dgm:pt>
    <dgm:pt modelId="{788031F0-84DF-4629-A068-EC765445B250}" type="pres">
      <dgm:prSet presAssocID="{22D27171-349F-466E-A2ED-632B31F515D0}" presName="iconBgRect" presStyleLbl="bgShp" presStyleIdx="2" presStyleCnt="3"/>
      <dgm:spPr>
        <a:solidFill>
          <a:srgbClr val="467599"/>
        </a:solidFill>
      </dgm:spPr>
    </dgm:pt>
    <dgm:pt modelId="{5AFFF14F-1E11-4FEF-B840-9E031ED088FE}" type="pres">
      <dgm:prSet presAssocID="{22D27171-349F-466E-A2ED-632B31F515D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st female with solid fill"/>
        </a:ext>
      </dgm:extLst>
    </dgm:pt>
    <dgm:pt modelId="{5C40F744-464E-4E58-AA12-35E140CECFAF}" type="pres">
      <dgm:prSet presAssocID="{22D27171-349F-466E-A2ED-632B31F515D0}" presName="spaceRect" presStyleCnt="0"/>
      <dgm:spPr/>
    </dgm:pt>
    <dgm:pt modelId="{7D64BE0E-EA48-4D06-8AF9-8ACEA5319979}" type="pres">
      <dgm:prSet presAssocID="{22D27171-349F-466E-A2ED-632B31F515D0}" presName="textRect" presStyleLbl="revTx" presStyleIdx="2" presStyleCnt="3">
        <dgm:presLayoutVars>
          <dgm:chMax val="1"/>
          <dgm:chPref val="1"/>
        </dgm:presLayoutVars>
      </dgm:prSet>
      <dgm:spPr/>
    </dgm:pt>
  </dgm:ptLst>
  <dgm:cxnLst>
    <dgm:cxn modelId="{09F2BF20-C8E3-44BE-AEEC-1E7CF4BB2125}" srcId="{51CC4933-CF4A-4002-B801-7796356061A7}" destId="{45B455F6-6F02-4A1C-B810-933BCD2DC383}" srcOrd="1" destOrd="0" parTransId="{9CC483B7-CD31-4434-B653-027015793129}" sibTransId="{6A5FA6F0-6D0E-4B26-A577-772DBF81108F}"/>
    <dgm:cxn modelId="{559FB121-993F-402C-81CE-C0CD1FFF89A0}" type="presOf" srcId="{45B455F6-6F02-4A1C-B810-933BCD2DC383}" destId="{1267F325-12BC-405E-BB2C-0B3DDCC85A44}" srcOrd="0" destOrd="0" presId="urn:microsoft.com/office/officeart/2018/2/layout/IconCircleList"/>
    <dgm:cxn modelId="{AD3A632D-75F9-49FE-BA36-BC180FE3BFC0}" srcId="{51CC4933-CF4A-4002-B801-7796356061A7}" destId="{22D27171-349F-466E-A2ED-632B31F515D0}" srcOrd="2" destOrd="0" parTransId="{78FF87D8-8D48-4890-9C3C-A8F8C0DD1BD9}" sibTransId="{93FE6D79-0859-41E7-AE82-8B9B6B13C777}"/>
    <dgm:cxn modelId="{212D4F63-B1D5-4ADA-A043-BD36C8102F61}" type="presOf" srcId="{DD2FEAB1-5F6F-410E-9AB3-C1B602FAB8FF}" destId="{C1502FDB-8F44-4C92-96E6-963642C49B06}" srcOrd="0" destOrd="0" presId="urn:microsoft.com/office/officeart/2018/2/layout/IconCircleList"/>
    <dgm:cxn modelId="{CB8EE56E-E4C1-4A77-BD01-6FFC457ACAF3}" type="presOf" srcId="{6A5FA6F0-6D0E-4B26-A577-772DBF81108F}" destId="{5088FC95-CFBE-4193-8E4D-E64BD4D2FAEF}" srcOrd="0" destOrd="0" presId="urn:microsoft.com/office/officeart/2018/2/layout/IconCircleList"/>
    <dgm:cxn modelId="{2C967C8F-38E7-4664-9492-9F68BAEF9A17}" type="presOf" srcId="{51CC4933-CF4A-4002-B801-7796356061A7}" destId="{745D4B58-A246-4302-940E-DDE989239F1B}" srcOrd="0" destOrd="0" presId="urn:microsoft.com/office/officeart/2018/2/layout/IconCircleList"/>
    <dgm:cxn modelId="{C0B0369C-1EAC-4640-99F0-9CAA5EB9FE64}" type="presOf" srcId="{AC11749E-DFC5-4C25-89F5-8F8F8943BBEF}" destId="{FDD5F411-AEE6-475E-9D34-E04012D9A1F7}" srcOrd="0" destOrd="0" presId="urn:microsoft.com/office/officeart/2018/2/layout/IconCircleList"/>
    <dgm:cxn modelId="{CE508EC0-BC70-4AF6-9260-A7AD8D22817F}" type="presOf" srcId="{22D27171-349F-466E-A2ED-632B31F515D0}" destId="{7D64BE0E-EA48-4D06-8AF9-8ACEA5319979}" srcOrd="0" destOrd="0" presId="urn:microsoft.com/office/officeart/2018/2/layout/IconCircleList"/>
    <dgm:cxn modelId="{254C3BFE-1CEE-428D-9EE8-611E71783EF7}" srcId="{51CC4933-CF4A-4002-B801-7796356061A7}" destId="{AC11749E-DFC5-4C25-89F5-8F8F8943BBEF}" srcOrd="0" destOrd="0" parTransId="{E28BA7AA-496D-4FC4-90CD-E0CC115D9517}" sibTransId="{DD2FEAB1-5F6F-410E-9AB3-C1B602FAB8FF}"/>
    <dgm:cxn modelId="{1AD8700B-9DB1-4304-B71F-8335460A6987}" type="presParOf" srcId="{745D4B58-A246-4302-940E-DDE989239F1B}" destId="{B329C662-D9B8-4415-A9C8-CABB02D5EE1D}" srcOrd="0" destOrd="0" presId="urn:microsoft.com/office/officeart/2018/2/layout/IconCircleList"/>
    <dgm:cxn modelId="{54621141-F2C6-4153-A0E0-09098E07A57A}" type="presParOf" srcId="{B329C662-D9B8-4415-A9C8-CABB02D5EE1D}" destId="{FC2108D5-0690-4805-90D4-9873824CE4EC}" srcOrd="0" destOrd="0" presId="urn:microsoft.com/office/officeart/2018/2/layout/IconCircleList"/>
    <dgm:cxn modelId="{D2CEF47F-1ED2-4CF1-8128-6D60071039C1}" type="presParOf" srcId="{FC2108D5-0690-4805-90D4-9873824CE4EC}" destId="{20123FB0-AC33-43B8-8F90-34FCF5C4BA59}" srcOrd="0" destOrd="0" presId="urn:microsoft.com/office/officeart/2018/2/layout/IconCircleList"/>
    <dgm:cxn modelId="{FC4A5AA1-7FA7-4658-94FF-98F252756ED4}" type="presParOf" srcId="{FC2108D5-0690-4805-90D4-9873824CE4EC}" destId="{83F23582-A5D4-46FC-AFC4-93D1C27C657F}" srcOrd="1" destOrd="0" presId="urn:microsoft.com/office/officeart/2018/2/layout/IconCircleList"/>
    <dgm:cxn modelId="{9B723E9A-3A43-46FF-8544-7CD6F19A01EB}" type="presParOf" srcId="{FC2108D5-0690-4805-90D4-9873824CE4EC}" destId="{DBA4E431-0CEA-4587-A5AF-604E52610392}" srcOrd="2" destOrd="0" presId="urn:microsoft.com/office/officeart/2018/2/layout/IconCircleList"/>
    <dgm:cxn modelId="{9ED8437D-6BCC-444B-9373-E22B52D55329}" type="presParOf" srcId="{FC2108D5-0690-4805-90D4-9873824CE4EC}" destId="{FDD5F411-AEE6-475E-9D34-E04012D9A1F7}" srcOrd="3" destOrd="0" presId="urn:microsoft.com/office/officeart/2018/2/layout/IconCircleList"/>
    <dgm:cxn modelId="{F3284BED-DC7E-4B2A-9EEA-38043F1D6243}" type="presParOf" srcId="{B329C662-D9B8-4415-A9C8-CABB02D5EE1D}" destId="{C1502FDB-8F44-4C92-96E6-963642C49B06}" srcOrd="1" destOrd="0" presId="urn:microsoft.com/office/officeart/2018/2/layout/IconCircleList"/>
    <dgm:cxn modelId="{C9C70DE8-DB3C-4476-A365-C2F8E4CCF3E9}" type="presParOf" srcId="{B329C662-D9B8-4415-A9C8-CABB02D5EE1D}" destId="{3F7885DC-ABB4-4D35-83FB-F9C8FFF6A0DF}" srcOrd="2" destOrd="0" presId="urn:microsoft.com/office/officeart/2018/2/layout/IconCircleList"/>
    <dgm:cxn modelId="{3C810ACE-C03B-441F-936D-F83C1BCDF037}" type="presParOf" srcId="{3F7885DC-ABB4-4D35-83FB-F9C8FFF6A0DF}" destId="{433CB220-DB28-457A-865E-1489E0AC2747}" srcOrd="0" destOrd="0" presId="urn:microsoft.com/office/officeart/2018/2/layout/IconCircleList"/>
    <dgm:cxn modelId="{014212B0-91A0-4D79-B8FC-58260EC5933A}" type="presParOf" srcId="{3F7885DC-ABB4-4D35-83FB-F9C8FFF6A0DF}" destId="{9B9E8DB2-9469-4AB0-AEA5-44E34FA44EB4}" srcOrd="1" destOrd="0" presId="urn:microsoft.com/office/officeart/2018/2/layout/IconCircleList"/>
    <dgm:cxn modelId="{2364ECF7-8CD5-4408-98C4-2FF1E873A776}" type="presParOf" srcId="{3F7885DC-ABB4-4D35-83FB-F9C8FFF6A0DF}" destId="{26048E04-07F6-459E-8E64-3E7D620ABF79}" srcOrd="2" destOrd="0" presId="urn:microsoft.com/office/officeart/2018/2/layout/IconCircleList"/>
    <dgm:cxn modelId="{BA6D92ED-3A89-4D6E-BA1A-2641988B2C41}" type="presParOf" srcId="{3F7885DC-ABB4-4D35-83FB-F9C8FFF6A0DF}" destId="{1267F325-12BC-405E-BB2C-0B3DDCC85A44}" srcOrd="3" destOrd="0" presId="urn:microsoft.com/office/officeart/2018/2/layout/IconCircleList"/>
    <dgm:cxn modelId="{872684BA-8099-43E5-BE26-136D6B48194A}" type="presParOf" srcId="{B329C662-D9B8-4415-A9C8-CABB02D5EE1D}" destId="{5088FC95-CFBE-4193-8E4D-E64BD4D2FAEF}" srcOrd="3" destOrd="0" presId="urn:microsoft.com/office/officeart/2018/2/layout/IconCircleList"/>
    <dgm:cxn modelId="{0DB4527B-BCCE-4A7F-9688-63B048739AD1}" type="presParOf" srcId="{B329C662-D9B8-4415-A9C8-CABB02D5EE1D}" destId="{DFE2A5F5-CE82-4B0E-AC00-00E724A0D850}" srcOrd="4" destOrd="0" presId="urn:microsoft.com/office/officeart/2018/2/layout/IconCircleList"/>
    <dgm:cxn modelId="{8B0D3F98-7B20-4F36-8480-08FEF5C92DFB}" type="presParOf" srcId="{DFE2A5F5-CE82-4B0E-AC00-00E724A0D850}" destId="{788031F0-84DF-4629-A068-EC765445B250}" srcOrd="0" destOrd="0" presId="urn:microsoft.com/office/officeart/2018/2/layout/IconCircleList"/>
    <dgm:cxn modelId="{674492F0-5A3D-4419-862C-0C24A4DFB36D}" type="presParOf" srcId="{DFE2A5F5-CE82-4B0E-AC00-00E724A0D850}" destId="{5AFFF14F-1E11-4FEF-B840-9E031ED088FE}" srcOrd="1" destOrd="0" presId="urn:microsoft.com/office/officeart/2018/2/layout/IconCircleList"/>
    <dgm:cxn modelId="{F6578E0A-EAD1-4AE3-B1EE-14C5155AF8C3}" type="presParOf" srcId="{DFE2A5F5-CE82-4B0E-AC00-00E724A0D850}" destId="{5C40F744-464E-4E58-AA12-35E140CECFAF}" srcOrd="2" destOrd="0" presId="urn:microsoft.com/office/officeart/2018/2/layout/IconCircleList"/>
    <dgm:cxn modelId="{84F6874B-4523-4B5B-9D91-7DAC563A2815}" type="presParOf" srcId="{DFE2A5F5-CE82-4B0E-AC00-00E724A0D850}" destId="{7D64BE0E-EA48-4D06-8AF9-8ACEA531997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23FB0-AC33-43B8-8F90-34FCF5C4BA59}">
      <dsp:nvSpPr>
        <dsp:cNvPr id="0" name=""/>
        <dsp:cNvSpPr/>
      </dsp:nvSpPr>
      <dsp:spPr>
        <a:xfrm>
          <a:off x="243003"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83F23582-A5D4-46FC-AFC4-93D1C27C657F}">
      <dsp:nvSpPr>
        <dsp:cNvPr id="0" name=""/>
        <dsp:cNvSpPr/>
      </dsp:nvSpPr>
      <dsp:spPr>
        <a:xfrm>
          <a:off x="380849" y="878491"/>
          <a:ext cx="380717" cy="3807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D5F411-AEE6-475E-9D34-E04012D9A1F7}">
      <dsp:nvSpPr>
        <dsp:cNvPr id="0" name=""/>
        <dsp:cNvSpPr/>
      </dsp:nvSpPr>
      <dsp:spPr>
        <a:xfrm>
          <a:off x="1040071"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Use digital color histograms to segment regions of interest in an image.</a:t>
          </a:r>
        </a:p>
      </dsp:txBody>
      <dsp:txXfrm>
        <a:off x="1040071" y="740646"/>
        <a:ext cx="1547249" cy="656408"/>
      </dsp:txXfrm>
    </dsp:sp>
    <dsp:sp modelId="{433CB220-DB28-457A-865E-1489E0AC2747}">
      <dsp:nvSpPr>
        <dsp:cNvPr id="0" name=""/>
        <dsp:cNvSpPr/>
      </dsp:nvSpPr>
      <dsp:spPr>
        <a:xfrm>
          <a:off x="2856916"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9B9E8DB2-9469-4AB0-AEA5-44E34FA44EB4}">
      <dsp:nvSpPr>
        <dsp:cNvPr id="0" name=""/>
        <dsp:cNvSpPr/>
      </dsp:nvSpPr>
      <dsp:spPr>
        <a:xfrm>
          <a:off x="2994762" y="878491"/>
          <a:ext cx="380717" cy="38071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7F325-12BC-405E-BB2C-0B3DDCC85A44}">
      <dsp:nvSpPr>
        <dsp:cNvPr id="0" name=""/>
        <dsp:cNvSpPr/>
      </dsp:nvSpPr>
      <dsp:spPr>
        <a:xfrm>
          <a:off x="3653984"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Compare the strengths and limitations of three segmentation techniques.</a:t>
          </a:r>
        </a:p>
      </dsp:txBody>
      <dsp:txXfrm>
        <a:off x="3653984" y="740646"/>
        <a:ext cx="1547249" cy="656408"/>
      </dsp:txXfrm>
    </dsp:sp>
    <dsp:sp modelId="{788031F0-84DF-4629-A068-EC765445B250}">
      <dsp:nvSpPr>
        <dsp:cNvPr id="0" name=""/>
        <dsp:cNvSpPr/>
      </dsp:nvSpPr>
      <dsp:spPr>
        <a:xfrm>
          <a:off x="5470830" y="740646"/>
          <a:ext cx="656408" cy="656408"/>
        </a:xfrm>
        <a:prstGeom prst="ellipse">
          <a:avLst/>
        </a:prstGeom>
        <a:solidFill>
          <a:srgbClr val="467599"/>
        </a:solidFill>
        <a:ln>
          <a:noFill/>
        </a:ln>
        <a:effectLst/>
      </dsp:spPr>
      <dsp:style>
        <a:lnRef idx="0">
          <a:scrgbClr r="0" g="0" b="0"/>
        </a:lnRef>
        <a:fillRef idx="1">
          <a:scrgbClr r="0" g="0" b="0"/>
        </a:fillRef>
        <a:effectRef idx="0">
          <a:scrgbClr r="0" g="0" b="0"/>
        </a:effectRef>
        <a:fontRef idx="minor"/>
      </dsp:style>
    </dsp:sp>
    <dsp:sp modelId="{5AFFF14F-1E11-4FEF-B840-9E031ED088FE}">
      <dsp:nvSpPr>
        <dsp:cNvPr id="0" name=""/>
        <dsp:cNvSpPr/>
      </dsp:nvSpPr>
      <dsp:spPr>
        <a:xfrm>
          <a:off x="5608676" y="878491"/>
          <a:ext cx="380717" cy="3807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64BE0E-EA48-4D06-8AF9-8ACEA5319979}">
      <dsp:nvSpPr>
        <dsp:cNvPr id="0" name=""/>
        <dsp:cNvSpPr/>
      </dsp:nvSpPr>
      <dsp:spPr>
        <a:xfrm>
          <a:off x="6267898" y="740646"/>
          <a:ext cx="1547249" cy="65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Bahnschrift Light" panose="020B0502040204020203" pitchFamily="34" charset="0"/>
            </a:rPr>
            <a:t>Explore how these segmentation techniques have practical applications.</a:t>
          </a:r>
        </a:p>
      </dsp:txBody>
      <dsp:txXfrm>
        <a:off x="6267898" y="740646"/>
        <a:ext cx="1547249" cy="6564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8788"/>
          </a:xfrm>
          <a:prstGeom prst="rect">
            <a:avLst/>
          </a:prstGeom>
        </p:spPr>
        <p:txBody>
          <a:bodyPr vert="horz" lIns="91395" tIns="45698" rIns="91395" bIns="45698" rtlCol="0"/>
          <a:lstStyle>
            <a:lvl1pPr algn="l">
              <a:defRPr sz="1300"/>
            </a:lvl1pPr>
          </a:lstStyle>
          <a:p>
            <a:endParaRPr lang="en-US"/>
          </a:p>
        </p:txBody>
      </p:sp>
      <p:sp>
        <p:nvSpPr>
          <p:cNvPr id="3" name="Date Placeholder 2"/>
          <p:cNvSpPr>
            <a:spLocks noGrp="1"/>
          </p:cNvSpPr>
          <p:nvPr>
            <p:ph type="dt" idx="1"/>
          </p:nvPr>
        </p:nvSpPr>
        <p:spPr>
          <a:xfrm>
            <a:off x="3884614" y="2"/>
            <a:ext cx="2971800" cy="458788"/>
          </a:xfrm>
          <a:prstGeom prst="rect">
            <a:avLst/>
          </a:prstGeom>
        </p:spPr>
        <p:txBody>
          <a:bodyPr vert="horz" lIns="91395" tIns="45698" rIns="91395" bIns="45698" rtlCol="0"/>
          <a:lstStyle>
            <a:lvl1pPr algn="r">
              <a:defRPr sz="1300"/>
            </a:lvl1pPr>
          </a:lstStyle>
          <a:p>
            <a:fld id="{880626DD-15EA-4FF9-B165-DF6441D9A681}" type="datetimeFigureOut">
              <a:rPr lang="en-US" smtClean="0"/>
              <a:t>3/21/23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395" tIns="45698" rIns="91395" bIns="45698" rtlCol="0" anchor="ctr"/>
          <a:lstStyle/>
          <a:p>
            <a:endParaRPr lang="en-US"/>
          </a:p>
        </p:txBody>
      </p:sp>
      <p:sp>
        <p:nvSpPr>
          <p:cNvPr id="5" name="Notes Placeholder 4"/>
          <p:cNvSpPr>
            <a:spLocks noGrp="1"/>
          </p:cNvSpPr>
          <p:nvPr>
            <p:ph type="body" sz="quarter" idx="3"/>
          </p:nvPr>
        </p:nvSpPr>
        <p:spPr>
          <a:xfrm>
            <a:off x="685801" y="4400553"/>
            <a:ext cx="5486400" cy="3600450"/>
          </a:xfrm>
          <a:prstGeom prst="rect">
            <a:avLst/>
          </a:prstGeom>
        </p:spPr>
        <p:txBody>
          <a:bodyPr vert="horz" lIns="91395" tIns="45698" rIns="91395" bIns="456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685217"/>
            <a:ext cx="2971800" cy="458787"/>
          </a:xfrm>
          <a:prstGeom prst="rect">
            <a:avLst/>
          </a:prstGeom>
        </p:spPr>
        <p:txBody>
          <a:bodyPr vert="horz" lIns="91395" tIns="45698" rIns="91395" bIns="45698" rtlCol="0" anchor="b"/>
          <a:lstStyle>
            <a:lvl1pPr algn="l">
              <a:defRPr sz="1300"/>
            </a:lvl1pPr>
          </a:lstStyle>
          <a:p>
            <a:endParaRPr lang="en-US"/>
          </a:p>
        </p:txBody>
      </p:sp>
      <p:sp>
        <p:nvSpPr>
          <p:cNvPr id="7" name="Slide Number Placeholder 6"/>
          <p:cNvSpPr>
            <a:spLocks noGrp="1"/>
          </p:cNvSpPr>
          <p:nvPr>
            <p:ph type="sldNum" sz="quarter" idx="5"/>
          </p:nvPr>
        </p:nvSpPr>
        <p:spPr>
          <a:xfrm>
            <a:off x="3884614" y="8685217"/>
            <a:ext cx="2971800" cy="458787"/>
          </a:xfrm>
          <a:prstGeom prst="rect">
            <a:avLst/>
          </a:prstGeom>
        </p:spPr>
        <p:txBody>
          <a:bodyPr vert="horz" lIns="91395" tIns="45698" rIns="91395" bIns="45698" rtlCol="0" anchor="b"/>
          <a:lstStyle>
            <a:lvl1pPr algn="r">
              <a:defRPr sz="1300"/>
            </a:lvl1pPr>
          </a:lstStyle>
          <a:p>
            <a:fld id="{DD2AC6CC-40A4-45F7-88E6-7FC0B927D303}" type="slidenum">
              <a:rPr lang="en-US" smtClean="0"/>
              <a:t>‹#›</a:t>
            </a:fld>
            <a:endParaRPr lang="en-US"/>
          </a:p>
        </p:txBody>
      </p:sp>
    </p:spTree>
    <p:extLst>
      <p:ext uri="{BB962C8B-B14F-4D97-AF65-F5344CB8AC3E}">
        <p14:creationId xmlns:p14="http://schemas.microsoft.com/office/powerpoint/2010/main" val="131935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18.sv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2.svg"/><Relationship Id="rId4"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18.sv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pattFill prst="dotGrid">
          <a:fgClr>
            <a:srgbClr val="FFC000"/>
          </a:fgClr>
          <a:bgClr>
            <a:schemeClr val="bg1"/>
          </a:bgClr>
        </a:pattFill>
        <a:effectLst/>
      </p:bgPr>
    </p:bg>
    <p:spTree>
      <p:nvGrpSpPr>
        <p:cNvPr id="1" name=""/>
        <p:cNvGrpSpPr/>
        <p:nvPr/>
      </p:nvGrpSpPr>
      <p:grpSpPr>
        <a:xfrm>
          <a:off x="0" y="0"/>
          <a:ext cx="0" cy="0"/>
          <a:chOff x="0" y="0"/>
          <a:chExt cx="0" cy="0"/>
        </a:xfrm>
      </p:grpSpPr>
      <p:pic>
        <p:nvPicPr>
          <p:cNvPr id="2" name="Graphic 1" descr="An organic corner shape">
            <a:extLst>
              <a:ext uri="{FF2B5EF4-FFF2-40B4-BE49-F238E27FC236}">
                <a16:creationId xmlns:a16="http://schemas.microsoft.com/office/drawing/2014/main" id="{A66B2F1D-130F-4B34-5DB3-73C7115D00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1" y="0"/>
            <a:ext cx="2895353" cy="2895353"/>
          </a:xfrm>
          <a:prstGeom prst="rect">
            <a:avLst/>
          </a:prstGeom>
        </p:spPr>
      </p:pic>
      <p:sp>
        <p:nvSpPr>
          <p:cNvPr id="15" name="TextBox 14">
            <a:extLst>
              <a:ext uri="{FF2B5EF4-FFF2-40B4-BE49-F238E27FC236}">
                <a16:creationId xmlns:a16="http://schemas.microsoft.com/office/drawing/2014/main" id="{8C04A42D-AE94-8346-1BE4-49CE0719908A}"/>
              </a:ext>
            </a:extLst>
          </p:cNvPr>
          <p:cNvSpPr txBox="1"/>
          <p:nvPr userDrawn="1"/>
        </p:nvSpPr>
        <p:spPr>
          <a:xfrm rot="20687178">
            <a:off x="-16353" y="453289"/>
            <a:ext cx="3142522" cy="3210859"/>
          </a:xfrm>
          <a:prstGeom prst="rect">
            <a:avLst/>
          </a:prstGeom>
          <a:noFill/>
          <a:ln>
            <a:noFill/>
            <a:prstDash val="dash"/>
          </a:ln>
        </p:spPr>
        <p:txBody>
          <a:bodyPr wrap="square">
            <a:prstTxWarp prst="textArchUp">
              <a:avLst>
                <a:gd name="adj" fmla="val 6262915"/>
              </a:avLst>
            </a:prstTxWarp>
            <a:spAutoFit/>
          </a:bodyPr>
          <a:lstStyle/>
          <a:p>
            <a:pPr algn="ct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COMPUTATIONAL</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1200" baseline="0" dirty="0">
                <a:solidFill>
                  <a:srgbClr val="002060"/>
                </a:solidFill>
                <a:effectLst/>
                <a:latin typeface="Bahnschrift" panose="020B0502040204020203" pitchFamily="34" charset="0"/>
                <a:ea typeface="Verdana" panose="020B0604030504040204" pitchFamily="34" charset="0"/>
              </a:rPr>
              <a:t>IMAGING</a:t>
            </a:r>
            <a:endParaRPr lang="en-PH" sz="1050" b="1" spc="1200" baseline="0" dirty="0">
              <a:solidFill>
                <a:srgbClr val="002060"/>
              </a:solidFill>
              <a:effectLst/>
              <a:latin typeface="Bahnschrift" panose="020B0502040204020203" pitchFamily="34" charset="0"/>
              <a:ea typeface="Verdana" panose="020B0604030504040204" pitchFamily="34" charset="0"/>
            </a:endParaRPr>
          </a:p>
        </p:txBody>
      </p:sp>
      <p:sp>
        <p:nvSpPr>
          <p:cNvPr id="10" name="TextBox 9">
            <a:extLst>
              <a:ext uri="{FF2B5EF4-FFF2-40B4-BE49-F238E27FC236}">
                <a16:creationId xmlns:a16="http://schemas.microsoft.com/office/drawing/2014/main" id="{CF405AA2-CACB-0AA9-D622-1A49222629B9}"/>
              </a:ext>
            </a:extLst>
          </p:cNvPr>
          <p:cNvSpPr txBox="1"/>
          <p:nvPr userDrawn="1"/>
        </p:nvSpPr>
        <p:spPr>
          <a:xfrm>
            <a:off x="1089022" y="1951757"/>
            <a:ext cx="2370471" cy="3416320"/>
          </a:xfrm>
          <a:prstGeom prst="rect">
            <a:avLst/>
          </a:prstGeom>
          <a:noFill/>
          <a:scene3d>
            <a:camera prst="orthographicFront">
              <a:rot lat="20651912" lon="861116" rev="7765"/>
            </a:camera>
            <a:lightRig rig="threePt" dir="t"/>
          </a:scene3d>
        </p:spPr>
        <p:txBody>
          <a:bodyPr wrap="square">
            <a:spAutoFit/>
          </a:bodyPr>
          <a:lstStyle/>
          <a:p>
            <a:pPr algn="r"/>
            <a:r>
              <a:rPr lang="en-PH" sz="216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rPr>
              <a:t>01</a:t>
            </a:r>
            <a:endParaRPr lang="en-PH" sz="18000" spc="450" baseline="0" dirty="0">
              <a:ln>
                <a:solidFill>
                  <a:sysClr val="windowText" lastClr="000000"/>
                </a:solidFill>
              </a:ln>
              <a:solidFill>
                <a:srgbClr val="FFC000"/>
              </a:solidFill>
              <a:effectLst>
                <a:outerShdw dist="88900" dir="8100000" algn="tl">
                  <a:schemeClr val="tx1"/>
                </a:outerShdw>
              </a:effectLst>
              <a:latin typeface="Bahnschrift Condensed" panose="020B0502040204020203" pitchFamily="34" charset="0"/>
              <a:ea typeface="Verdana" panose="020B0604030504040204" pitchFamily="34" charset="0"/>
            </a:endParaRPr>
          </a:p>
        </p:txBody>
      </p:sp>
      <p:sp>
        <p:nvSpPr>
          <p:cNvPr id="11" name="TextBox 10">
            <a:extLst>
              <a:ext uri="{FF2B5EF4-FFF2-40B4-BE49-F238E27FC236}">
                <a16:creationId xmlns:a16="http://schemas.microsoft.com/office/drawing/2014/main" id="{1B5401AC-CDC4-6541-9706-B0C3C0DF8980}"/>
              </a:ext>
            </a:extLst>
          </p:cNvPr>
          <p:cNvSpPr txBox="1"/>
          <p:nvPr userDrawn="1"/>
        </p:nvSpPr>
        <p:spPr>
          <a:xfrm>
            <a:off x="923018" y="2165188"/>
            <a:ext cx="2776634" cy="400110"/>
          </a:xfrm>
          <a:prstGeom prst="rect">
            <a:avLst/>
          </a:prstGeom>
          <a:noFill/>
          <a:scene3d>
            <a:camera prst="orthographicFront">
              <a:rot lat="20652000" lon="864000" rev="6000"/>
            </a:camera>
            <a:lightRig rig="threePt" dir="t"/>
          </a:scene3d>
        </p:spPr>
        <p:txBody>
          <a:bodyPr wrap="square">
            <a:spAutoFit/>
          </a:bodyPr>
          <a:lstStyle/>
          <a:p>
            <a:pPr algn="ctr"/>
            <a:r>
              <a:rPr lang="en-PH" sz="2000" b="0" spc="600" baseline="0" dirty="0">
                <a:solidFill>
                  <a:schemeClr val="tx1"/>
                </a:solidFill>
                <a:effectLst/>
                <a:highlight>
                  <a:srgbClr val="FFC000"/>
                </a:highlight>
                <a:latin typeface="Bahnschrift" panose="020B0502040204020203" pitchFamily="34" charset="0"/>
                <a:ea typeface="Verdana" panose="020B0604030504040204" pitchFamily="34" charset="0"/>
              </a:rPr>
              <a:t> ACTIVITY</a:t>
            </a:r>
            <a:r>
              <a:rPr lang="en-PH" sz="2000" b="0" spc="600" baseline="0" dirty="0">
                <a:solidFill>
                  <a:srgbClr val="FFC000"/>
                </a:solidFill>
                <a:effectLst/>
                <a:highlight>
                  <a:srgbClr val="FFC000"/>
                </a:highlight>
                <a:latin typeface="Bahnschrift" panose="020B0502040204020203" pitchFamily="34" charset="0"/>
                <a:ea typeface="Verdana" panose="020B0604030504040204" pitchFamily="34" charset="0"/>
              </a:rPr>
              <a:t>.</a:t>
            </a:r>
          </a:p>
        </p:txBody>
      </p:sp>
      <p:sp>
        <p:nvSpPr>
          <p:cNvPr id="14" name="TextBox 13">
            <a:extLst>
              <a:ext uri="{FF2B5EF4-FFF2-40B4-BE49-F238E27FC236}">
                <a16:creationId xmlns:a16="http://schemas.microsoft.com/office/drawing/2014/main" id="{E670B408-8A73-CABA-E1F7-F58EEBB57794}"/>
              </a:ext>
            </a:extLst>
          </p:cNvPr>
          <p:cNvSpPr txBox="1"/>
          <p:nvPr userDrawn="1"/>
        </p:nvSpPr>
        <p:spPr>
          <a:xfrm>
            <a:off x="3318551" y="1659393"/>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600" baseline="0" dirty="0">
                <a:ln>
                  <a:noFill/>
                </a:ln>
                <a:solidFill>
                  <a:srgbClr val="B2EDE9"/>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pic>
        <p:nvPicPr>
          <p:cNvPr id="17" name="Graphic 16" descr="Planet Saturn">
            <a:extLst>
              <a:ext uri="{FF2B5EF4-FFF2-40B4-BE49-F238E27FC236}">
                <a16:creationId xmlns:a16="http://schemas.microsoft.com/office/drawing/2014/main" id="{3EBAFB79-F7AD-2E2F-42B2-55F8CDB139A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239151">
            <a:off x="529739" y="321466"/>
            <a:ext cx="1777197" cy="1777197"/>
          </a:xfrm>
          <a:prstGeom prst="rect">
            <a:avLst/>
          </a:prstGeom>
        </p:spPr>
      </p:pic>
      <p:sp>
        <p:nvSpPr>
          <p:cNvPr id="26" name="TextBox 25">
            <a:extLst>
              <a:ext uri="{FF2B5EF4-FFF2-40B4-BE49-F238E27FC236}">
                <a16:creationId xmlns:a16="http://schemas.microsoft.com/office/drawing/2014/main" id="{CB1D8B48-16D8-14C5-F0CB-517403B9FC8D}"/>
              </a:ext>
            </a:extLst>
          </p:cNvPr>
          <p:cNvSpPr txBox="1"/>
          <p:nvPr userDrawn="1"/>
        </p:nvSpPr>
        <p:spPr>
          <a:xfrm>
            <a:off x="3535578" y="335265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600" baseline="0" dirty="0">
                <a:ln>
                  <a:noFill/>
                </a:ln>
                <a:solidFill>
                  <a:srgbClr val="FFEE9E"/>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27" name="TextBox 26">
            <a:extLst>
              <a:ext uri="{FF2B5EF4-FFF2-40B4-BE49-F238E27FC236}">
                <a16:creationId xmlns:a16="http://schemas.microsoft.com/office/drawing/2014/main" id="{E7019172-19EB-DDD2-38D2-115F39CA89C4}"/>
              </a:ext>
            </a:extLst>
          </p:cNvPr>
          <p:cNvSpPr txBox="1"/>
          <p:nvPr userDrawn="1"/>
        </p:nvSpPr>
        <p:spPr>
          <a:xfrm>
            <a:off x="3533868" y="335094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300" baseline="0" dirty="0">
                <a:ln>
                  <a:noFill/>
                </a:ln>
                <a:solidFill>
                  <a:srgbClr val="FFC000"/>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28" name="TextBox 27">
            <a:extLst>
              <a:ext uri="{FF2B5EF4-FFF2-40B4-BE49-F238E27FC236}">
                <a16:creationId xmlns:a16="http://schemas.microsoft.com/office/drawing/2014/main" id="{771523C7-A909-97F0-4496-15DE8F1F8590}"/>
              </a:ext>
            </a:extLst>
          </p:cNvPr>
          <p:cNvSpPr txBox="1"/>
          <p:nvPr userDrawn="1"/>
        </p:nvSpPr>
        <p:spPr>
          <a:xfrm>
            <a:off x="3542432" y="3349232"/>
            <a:ext cx="4745619" cy="1107996"/>
          </a:xfrm>
          <a:prstGeom prst="rect">
            <a:avLst/>
          </a:prstGeom>
          <a:noFill/>
          <a:scene3d>
            <a:camera prst="orthographicFront">
              <a:rot lat="20651912" lon="861116" rev="7765"/>
            </a:camera>
            <a:lightRig rig="threePt" dir="t"/>
          </a:scene3d>
        </p:spPr>
        <p:txBody>
          <a:bodyPr wrap="square">
            <a:spAutoFit/>
          </a:bodyPr>
          <a:lstStyle/>
          <a:p>
            <a:pPr algn="ctr"/>
            <a:r>
              <a:rPr lang="en-PH" sz="6600" b="0" i="0" spc="0" baseline="0" dirty="0">
                <a:ln>
                  <a:noFill/>
                </a:ln>
                <a:solidFill>
                  <a:schemeClr val="tx1"/>
                </a:solidFill>
                <a:effectLst/>
                <a:latin typeface="Bahnschrift SemiCondensed" panose="020B0502040204020203" pitchFamily="34" charset="0"/>
                <a:ea typeface="Verdana" panose="020B0604030504040204" pitchFamily="34" charset="0"/>
                <a:cs typeface="Helvetica" panose="020B0604020202020204" pitchFamily="34" charset="0"/>
              </a:rPr>
              <a:t>deblurring</a:t>
            </a:r>
          </a:p>
        </p:txBody>
      </p:sp>
      <p:sp>
        <p:nvSpPr>
          <p:cNvPr id="30" name="TextBox 29">
            <a:extLst>
              <a:ext uri="{FF2B5EF4-FFF2-40B4-BE49-F238E27FC236}">
                <a16:creationId xmlns:a16="http://schemas.microsoft.com/office/drawing/2014/main" id="{20E88B5A-D5C3-3001-24FE-3BCA00C0F393}"/>
              </a:ext>
            </a:extLst>
          </p:cNvPr>
          <p:cNvSpPr txBox="1"/>
          <p:nvPr userDrawn="1"/>
        </p:nvSpPr>
        <p:spPr>
          <a:xfrm>
            <a:off x="3296521" y="1657683"/>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300" baseline="0" dirty="0">
                <a:ln>
                  <a:noFill/>
                </a:ln>
                <a:solidFill>
                  <a:srgbClr val="467599"/>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sp>
        <p:nvSpPr>
          <p:cNvPr id="31" name="TextBox 30">
            <a:extLst>
              <a:ext uri="{FF2B5EF4-FFF2-40B4-BE49-F238E27FC236}">
                <a16:creationId xmlns:a16="http://schemas.microsoft.com/office/drawing/2014/main" id="{FD137E48-8489-5CF5-CB2F-0360ED726DC6}"/>
              </a:ext>
            </a:extLst>
          </p:cNvPr>
          <p:cNvSpPr txBox="1"/>
          <p:nvPr userDrawn="1"/>
        </p:nvSpPr>
        <p:spPr>
          <a:xfrm>
            <a:off x="3274491" y="1666247"/>
            <a:ext cx="5132725" cy="2277547"/>
          </a:xfrm>
          <a:prstGeom prst="rect">
            <a:avLst/>
          </a:prstGeom>
          <a:noFill/>
          <a:scene3d>
            <a:camera prst="orthographicFront">
              <a:rot lat="20651912" lon="861116" rev="7765"/>
            </a:camera>
            <a:lightRig rig="threePt" dir="t"/>
          </a:scene3d>
        </p:spPr>
        <p:txBody>
          <a:bodyPr wrap="square">
            <a:spAutoFit/>
          </a:bodyPr>
          <a:lstStyle/>
          <a:p>
            <a:pPr algn="ctr"/>
            <a:r>
              <a:rPr lang="en-PH" sz="14200" spc="0" baseline="0" dirty="0">
                <a:ln>
                  <a:noFill/>
                </a:ln>
                <a:solidFill>
                  <a:srgbClr val="002060"/>
                </a:solidFill>
                <a:effectLst/>
                <a:latin typeface="Bahnschrift Condensed" panose="020B0502040204020203" pitchFamily="34" charset="0"/>
                <a:ea typeface="Verdana" panose="020B0604030504040204" pitchFamily="34" charset="0"/>
                <a:cs typeface="Helvetica" panose="020B0604020202020204" pitchFamily="34" charset="0"/>
              </a:rPr>
              <a:t>MOTION</a:t>
            </a:r>
          </a:p>
        </p:txBody>
      </p:sp>
      <p:sp>
        <p:nvSpPr>
          <p:cNvPr id="33" name="TextBox 32">
            <a:extLst>
              <a:ext uri="{FF2B5EF4-FFF2-40B4-BE49-F238E27FC236}">
                <a16:creationId xmlns:a16="http://schemas.microsoft.com/office/drawing/2014/main" id="{2DB0D3D1-FB3B-405A-23A7-B055DB4AEB08}"/>
              </a:ext>
            </a:extLst>
          </p:cNvPr>
          <p:cNvSpPr txBox="1"/>
          <p:nvPr userDrawn="1"/>
        </p:nvSpPr>
        <p:spPr>
          <a:xfrm>
            <a:off x="5146822" y="5024040"/>
            <a:ext cx="3599620"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000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EE9E"/>
                </a:highlight>
                <a:latin typeface="Bahnschrift" panose="020B0502040204020203" pitchFamily="34" charset="0"/>
                <a:ea typeface="Verdana" panose="020B0604030504040204" pitchFamily="34" charset="0"/>
              </a:rPr>
              <a:t>SUBMITTED BY:</a:t>
            </a:r>
          </a:p>
          <a:p>
            <a:pPr algn="ctr">
              <a:lnSpc>
                <a:spcPts val="1800"/>
              </a:lnSpc>
            </a:pPr>
            <a:r>
              <a:rPr lang="en-PH" sz="2000" b="1" spc="1200" baseline="0" dirty="0">
                <a:solidFill>
                  <a:schemeClr val="tx1"/>
                </a:solidFill>
                <a:effectLst/>
                <a:latin typeface="Bahnschrift" panose="020B0502040204020203" pitchFamily="34" charset="0"/>
                <a:ea typeface="Verdana" panose="020B0604030504040204" pitchFamily="34" charset="0"/>
              </a:rPr>
              <a:t> </a:t>
            </a:r>
            <a:r>
              <a:rPr lang="en-PH" sz="2000" b="1" spc="300" baseline="0" dirty="0">
                <a:solidFill>
                  <a:srgbClr val="002060"/>
                </a:solidFill>
                <a:effectLst/>
                <a:latin typeface="Bahnschrift" panose="020B0502040204020203" pitchFamily="34" charset="0"/>
                <a:ea typeface="Verdana" panose="020B0604030504040204" pitchFamily="34" charset="0"/>
              </a:rPr>
              <a:t>RENE L.PRINCIPE JR.</a:t>
            </a:r>
            <a:endParaRPr lang="en-PH" sz="1050" b="1" spc="300" baseline="0" dirty="0">
              <a:solidFill>
                <a:srgbClr val="002060"/>
              </a:solidFill>
              <a:effectLst/>
              <a:latin typeface="Bahnschrift" panose="020B0502040204020203" pitchFamily="34" charset="0"/>
              <a:ea typeface="Verdana" panose="020B0604030504040204" pitchFamily="34" charset="0"/>
            </a:endParaRPr>
          </a:p>
        </p:txBody>
      </p:sp>
      <p:sp>
        <p:nvSpPr>
          <p:cNvPr id="34" name="TextBox 33">
            <a:extLst>
              <a:ext uri="{FF2B5EF4-FFF2-40B4-BE49-F238E27FC236}">
                <a16:creationId xmlns:a16="http://schemas.microsoft.com/office/drawing/2014/main" id="{CC47295A-419A-457D-24A4-7816D8031A30}"/>
              </a:ext>
            </a:extLst>
          </p:cNvPr>
          <p:cNvSpPr txBox="1"/>
          <p:nvPr userDrawn="1"/>
        </p:nvSpPr>
        <p:spPr>
          <a:xfrm>
            <a:off x="4931098" y="5706741"/>
            <a:ext cx="4024664" cy="867482"/>
          </a:xfrm>
          <a:prstGeom prst="rect">
            <a:avLst/>
          </a:prstGeom>
          <a:noFill/>
          <a:ln>
            <a:noFill/>
            <a:prstDash val="dash"/>
          </a:ln>
        </p:spPr>
        <p:txBody>
          <a:bodyPr wrap="square">
            <a:spAutoFit/>
          </a:bodyPr>
          <a:lstStyle/>
          <a:p>
            <a:pPr algn="ctr"/>
            <a:br>
              <a:rPr lang="en-PH" sz="2000" b="0" spc="300" baseline="0" dirty="0">
                <a:solidFill>
                  <a:schemeClr val="tx1"/>
                </a:solidFill>
                <a:effectLst/>
                <a:highlight>
                  <a:srgbClr val="FFC000"/>
                </a:highlight>
                <a:latin typeface="Bahnschrift" panose="020B0502040204020203" pitchFamily="34" charset="0"/>
                <a:ea typeface="Verdana" panose="020B0604030504040204" pitchFamily="34" charset="0"/>
              </a:rPr>
            </a:br>
            <a:r>
              <a:rPr lang="en-PH" sz="1500" b="0" spc="300" baseline="0" dirty="0">
                <a:solidFill>
                  <a:schemeClr val="tx1"/>
                </a:solidFill>
                <a:effectLst/>
                <a:highlight>
                  <a:srgbClr val="FFC000"/>
                </a:highlight>
                <a:latin typeface="Bahnschrift" panose="020B0502040204020203" pitchFamily="34" charset="0"/>
                <a:ea typeface="Verdana" panose="020B0604030504040204" pitchFamily="34" charset="0"/>
              </a:rPr>
              <a:t>SUBMITTED TO:</a:t>
            </a:r>
          </a:p>
          <a:p>
            <a:pPr algn="ctr">
              <a:lnSpc>
                <a:spcPts val="1800"/>
              </a:lnSpc>
            </a:pPr>
            <a:r>
              <a:rPr lang="en-PH" sz="2000" b="1" spc="300" baseline="0" dirty="0">
                <a:solidFill>
                  <a:schemeClr val="tx1"/>
                </a:solidFill>
                <a:effectLst/>
                <a:latin typeface="Bahnschrift" panose="020B0502040204020203" pitchFamily="34" charset="0"/>
                <a:ea typeface="Verdana" panose="020B0604030504040204" pitchFamily="34" charset="0"/>
              </a:rPr>
              <a:t>DR. MARICOR N. SORIANO</a:t>
            </a:r>
            <a:endParaRPr lang="en-PH" sz="1050" b="1" spc="300" baseline="0" dirty="0">
              <a:solidFill>
                <a:schemeClr val="tx1"/>
              </a:solidFill>
              <a:effectLst/>
              <a:latin typeface="Bahnschrift" panose="020B0502040204020203" pitchFamily="34" charset="0"/>
              <a:ea typeface="Verdana" panose="020B0604030504040204" pitchFamily="34" charset="0"/>
            </a:endParaRPr>
          </a:p>
        </p:txBody>
      </p:sp>
      <p:pic>
        <p:nvPicPr>
          <p:cNvPr id="36" name="Graphic 35" descr="A flying paper airplane">
            <a:extLst>
              <a:ext uri="{FF2B5EF4-FFF2-40B4-BE49-F238E27FC236}">
                <a16:creationId xmlns:a16="http://schemas.microsoft.com/office/drawing/2014/main" id="{8A399E99-0B1F-39F2-46D2-4CB9F9E3A3B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87371">
            <a:off x="2151340" y="458374"/>
            <a:ext cx="2263577" cy="2263577"/>
          </a:xfrm>
          <a:prstGeom prst="rect">
            <a:avLst/>
          </a:prstGeom>
        </p:spPr>
      </p:pic>
      <p:pic>
        <p:nvPicPr>
          <p:cNvPr id="40" name="Graphic 39" descr="A microscope">
            <a:extLst>
              <a:ext uri="{FF2B5EF4-FFF2-40B4-BE49-F238E27FC236}">
                <a16:creationId xmlns:a16="http://schemas.microsoft.com/office/drawing/2014/main" id="{30F7BD34-D352-8E20-CD9C-16AA1A698A6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09960" y="4910001"/>
            <a:ext cx="2069172" cy="2069172"/>
          </a:xfrm>
          <a:prstGeom prst="rect">
            <a:avLst/>
          </a:prstGeom>
        </p:spPr>
      </p:pic>
      <p:pic>
        <p:nvPicPr>
          <p:cNvPr id="42" name="Graphic 41" descr="A robot with a raised arm">
            <a:extLst>
              <a:ext uri="{FF2B5EF4-FFF2-40B4-BE49-F238E27FC236}">
                <a16:creationId xmlns:a16="http://schemas.microsoft.com/office/drawing/2014/main" id="{F92644DE-114E-47D3-69AA-74FCDBBED656}"/>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9660" y="4233645"/>
            <a:ext cx="3028482" cy="3028482"/>
          </a:xfrm>
          <a:prstGeom prst="rect">
            <a:avLst/>
          </a:prstGeom>
        </p:spPr>
      </p:pic>
      <p:pic>
        <p:nvPicPr>
          <p:cNvPr id="48" name="Graphic 47" descr="Planet earth and moon">
            <a:extLst>
              <a:ext uri="{FF2B5EF4-FFF2-40B4-BE49-F238E27FC236}">
                <a16:creationId xmlns:a16="http://schemas.microsoft.com/office/drawing/2014/main" id="{529BB696-EF99-271C-57A1-424DC2E40E01}"/>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3430" y="-192829"/>
            <a:ext cx="2277547" cy="2277547"/>
          </a:xfrm>
          <a:prstGeom prst="rect">
            <a:avLst/>
          </a:prstGeom>
        </p:spPr>
      </p:pic>
    </p:spTree>
    <p:extLst>
      <p:ext uri="{BB962C8B-B14F-4D97-AF65-F5344CB8AC3E}">
        <p14:creationId xmlns:p14="http://schemas.microsoft.com/office/powerpoint/2010/main" val="1040615975"/>
      </p:ext>
    </p:extLst>
  </p:cSld>
  <p:clrMapOvr>
    <a:masterClrMapping/>
  </p:clrMapOvr>
  <p:extLst>
    <p:ext uri="{DCECCB84-F9BA-43D5-87BE-67443E8EF086}">
      <p15:sldGuideLst xmlns:p15="http://schemas.microsoft.com/office/powerpoint/2012/main">
        <p15:guide id="1" orient="horz" pos="2184"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413894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9432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75387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511740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949242"/>
            <a:ext cx="8058151" cy="1177612"/>
          </a:xfrm>
          <a:prstGeom prst="rect">
            <a:avLst/>
          </a:prstGeom>
          <a:noFill/>
          <a:ln>
            <a:noFill/>
          </a:ln>
        </p:spPr>
        <p:txBody>
          <a:bodyPr spcFirstLastPara="1" wrap="square" lIns="91425" tIns="45700" rIns="91425" bIns="45700" anchor="t" anchorCtr="0">
            <a:normAutofit/>
          </a:bodyPr>
          <a:lstStyle>
            <a:lvl1pPr marL="312896" lvl="0" indent="-214313" algn="l">
              <a:spcBef>
                <a:spcPts val="600"/>
              </a:spcBef>
              <a:spcAft>
                <a:spcPts val="600"/>
              </a:spcAft>
              <a:buClr>
                <a:srgbClr val="00206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457200" y="187697"/>
            <a:ext cx="8229600"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solidFill>
                    <a:schemeClr val="tx1"/>
                  </a:solidFill>
                </a:ln>
                <a:solidFill>
                  <a:srgbClr val="002060"/>
                </a:solidFill>
                <a:effectLst>
                  <a:outerShdw dist="381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objectives</a:t>
            </a:r>
            <a:endParaRPr dirty="0"/>
          </a:p>
        </p:txBody>
      </p:sp>
      <p:pic>
        <p:nvPicPr>
          <p:cNvPr id="42" name="Graphic 41" descr="A puzzle">
            <a:extLst>
              <a:ext uri="{FF2B5EF4-FFF2-40B4-BE49-F238E27FC236}">
                <a16:creationId xmlns:a16="http://schemas.microsoft.com/office/drawing/2014/main" id="{7B11378C-27AA-1673-7712-BDE19253E1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79" y="-242655"/>
            <a:ext cx="1939156" cy="1939156"/>
          </a:xfrm>
          <a:prstGeom prst="rect">
            <a:avLst/>
          </a:prstGeom>
          <a:effectLst>
            <a:outerShdw dist="25400" dir="8100000" algn="tr" rotWithShape="0">
              <a:srgbClr val="FFC000"/>
            </a:outerShdw>
          </a:effectLst>
        </p:spPr>
      </p:pic>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a:p>
        </p:txBody>
      </p:sp>
      <p:grpSp>
        <p:nvGrpSpPr>
          <p:cNvPr id="12" name="Group 11">
            <a:extLst>
              <a:ext uri="{FF2B5EF4-FFF2-40B4-BE49-F238E27FC236}">
                <a16:creationId xmlns:a16="http://schemas.microsoft.com/office/drawing/2014/main" id="{A4693759-34FC-FBCE-ABBE-AA6FD7E86521}"/>
              </a:ext>
            </a:extLst>
          </p:cNvPr>
          <p:cNvGrpSpPr/>
          <p:nvPr userDrawn="1"/>
        </p:nvGrpSpPr>
        <p:grpSpPr>
          <a:xfrm>
            <a:off x="457200" y="2078912"/>
            <a:ext cx="6509208" cy="1143536"/>
            <a:chOff x="457200" y="3429000"/>
            <a:chExt cx="6509208" cy="1143536"/>
          </a:xfrm>
        </p:grpSpPr>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91354"/>
              <a:ext cx="650920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spc="-300" dirty="0">
                  <a:solidFill>
                    <a:srgbClr val="FFC000"/>
                  </a:solidFill>
                  <a:effectLst>
                    <a:outerShdw dist="38100" dir="8100000" algn="tr" rotWithShape="0">
                      <a:srgbClr val="002060"/>
                    </a:outerShdw>
                  </a:effectLst>
                  <a:latin typeface="Bahnschrift SemiBold" panose="020B0502040204020203" pitchFamily="34" charset="0"/>
                </a:rPr>
                <a:t>		 key observations</a:t>
              </a:r>
            </a:p>
          </p:txBody>
        </p:sp>
        <p:pic>
          <p:nvPicPr>
            <p:cNvPr id="14" name="Graphic 13" descr="A lightbulb">
              <a:extLst>
                <a:ext uri="{FF2B5EF4-FFF2-40B4-BE49-F238E27FC236}">
                  <a16:creationId xmlns:a16="http://schemas.microsoft.com/office/drawing/2014/main" id="{4C2D8F07-5D0C-A510-D9CA-C7FEBE01B735}"/>
                </a:ext>
              </a:extLst>
            </p:cNvPr>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30" t="10286" r="16030" b="10286"/>
            <a:stretch/>
          </p:blipFill>
          <p:spPr>
            <a:xfrm>
              <a:off x="457200" y="3429000"/>
              <a:ext cx="978154" cy="1143536"/>
            </a:xfrm>
            <a:prstGeom prst="rect">
              <a:avLst/>
            </a:prstGeom>
            <a:effectLst>
              <a:outerShdw dist="25400" dir="8100000" algn="tr" rotWithShape="0">
                <a:srgbClr val="002060"/>
              </a:outerShdw>
            </a:effectLst>
          </p:spPr>
        </p:pic>
      </p:gr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3293354"/>
            <a:ext cx="8058152" cy="2151781"/>
          </a:xfrm>
          <a:prstGeom prst="rect">
            <a:avLst/>
          </a:prstGeom>
          <a:noFill/>
          <a:ln>
            <a:noFill/>
          </a:ln>
        </p:spPr>
        <p:txBody>
          <a:bodyPr spcFirstLastPara="1" wrap="square" lIns="91425" tIns="45700" rIns="91425" bIns="45700" anchor="t" anchorCtr="0">
            <a:normAutofit/>
          </a:bodyPr>
          <a:lstStyle>
            <a:lvl1pPr marL="312896" lvl="0" indent="-214313" algn="l">
              <a:spcBef>
                <a:spcPts val="0"/>
              </a:spcBef>
              <a:spcAft>
                <a:spcPts val="0"/>
              </a:spcAft>
              <a:buClr>
                <a:srgbClr val="FFC000"/>
              </a:buClr>
              <a:buSzPct val="100000"/>
              <a:buFont typeface="Wingdings" panose="05000000000000000000" pitchFamily="2" charset="2"/>
              <a:buChar char="§"/>
              <a:defRPr sz="20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16" name="Google Shape;29;p31">
            <a:extLst>
              <a:ext uri="{FF2B5EF4-FFF2-40B4-BE49-F238E27FC236}">
                <a16:creationId xmlns:a16="http://schemas.microsoft.com/office/drawing/2014/main" id="{D8622480-41A5-CA42-51F1-3E2BDB6802F4}"/>
              </a:ext>
            </a:extLst>
          </p:cNvPr>
          <p:cNvSpPr txBox="1">
            <a:spLocks noGrp="1"/>
          </p:cNvSpPr>
          <p:nvPr>
            <p:ph type="body" idx="11" hasCustomPrompt="1"/>
          </p:nvPr>
        </p:nvSpPr>
        <p:spPr>
          <a:xfrm>
            <a:off x="628648" y="5816603"/>
            <a:ext cx="8058152" cy="468841"/>
          </a:xfrm>
          <a:prstGeom prst="rect">
            <a:avLst/>
          </a:prstGeom>
          <a:noFill/>
          <a:ln>
            <a:noFill/>
          </a:ln>
        </p:spPr>
        <p:txBody>
          <a:bodyPr spcFirstLastPara="1" wrap="square" lIns="91425" tIns="45700" rIns="91425" bIns="45700" anchor="t" anchorCtr="0">
            <a:noAutofit/>
          </a:bodyPr>
          <a:lstStyle>
            <a:lvl1pPr marL="270033" lvl="0" indent="-171450" algn="l">
              <a:spcBef>
                <a:spcPts val="0"/>
              </a:spcBef>
              <a:spcAft>
                <a:spcPts val="0"/>
              </a:spcAft>
              <a:buClr>
                <a:srgbClr val="C00000"/>
              </a:buClr>
              <a:buSzPct val="100000"/>
              <a:buFont typeface="Wingdings" panose="05000000000000000000" pitchFamily="2" charset="2"/>
              <a:buChar char="§"/>
              <a:defRPr sz="1200" spc="0">
                <a:solidFill>
                  <a:srgbClr val="C00000"/>
                </a:solidFill>
                <a:effectLst/>
                <a:latin typeface="Bahnschrift Semi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GITHUB:</a:t>
            </a:r>
          </a:p>
          <a:p>
            <a:r>
              <a:rPr lang="en-PH" dirty="0"/>
              <a:t>GOOGLE DRIVE:</a:t>
            </a:r>
          </a:p>
          <a:p>
            <a:endParaRPr lang="en-PH" dirty="0"/>
          </a:p>
        </p:txBody>
      </p:sp>
      <p:sp>
        <p:nvSpPr>
          <p:cNvPr id="17" name="TextBox 16">
            <a:extLst>
              <a:ext uri="{FF2B5EF4-FFF2-40B4-BE49-F238E27FC236}">
                <a16:creationId xmlns:a16="http://schemas.microsoft.com/office/drawing/2014/main" id="{A8B4850B-96CC-FEF3-5F30-A7761AB3B5A0}"/>
              </a:ext>
            </a:extLst>
          </p:cNvPr>
          <p:cNvSpPr txBox="1"/>
          <p:nvPr userDrawn="1"/>
        </p:nvSpPr>
        <p:spPr>
          <a:xfrm>
            <a:off x="536051" y="5447271"/>
            <a:ext cx="4572000" cy="369332"/>
          </a:xfrm>
          <a:prstGeom prst="rect">
            <a:avLst/>
          </a:prstGeom>
          <a:noFill/>
        </p:spPr>
        <p:txBody>
          <a:bodyPr wrap="square">
            <a:spAutoFit/>
          </a:bodyPr>
          <a:lstStyle/>
          <a:p>
            <a:pPr algn="l"/>
            <a:r>
              <a:rPr lang="en-PH" sz="1800" b="1" spc="600" baseline="0" dirty="0">
                <a:solidFill>
                  <a:schemeClr val="bg1"/>
                </a:solidFill>
                <a:effectLst/>
                <a:highlight>
                  <a:srgbClr val="800000"/>
                </a:highlight>
                <a:latin typeface="Bahnschrift" panose="020B0502040204020203" pitchFamily="34" charset="0"/>
                <a:ea typeface="Verdana" panose="020B0604030504040204" pitchFamily="34" charset="0"/>
              </a:rPr>
              <a:t> SOURCE CODE</a:t>
            </a:r>
          </a:p>
        </p:txBody>
      </p:sp>
      <p:pic>
        <p:nvPicPr>
          <p:cNvPr id="2" name="Graphic 1" descr="Planet earth and moon">
            <a:extLst>
              <a:ext uri="{FF2B5EF4-FFF2-40B4-BE49-F238E27FC236}">
                <a16:creationId xmlns:a16="http://schemas.microsoft.com/office/drawing/2014/main" id="{018DA0F3-64BE-B213-A9B2-2B57FF06F9F7}"/>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3943592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1"/>
        </a:solidFill>
        <a:effectLst/>
      </p:bgPr>
    </p:bg>
    <p:spTree>
      <p:nvGrpSpPr>
        <p:cNvPr id="1" name="Shape 27"/>
        <p:cNvGrpSpPr/>
        <p:nvPr/>
      </p:nvGrpSpPr>
      <p:grpSpPr>
        <a:xfrm>
          <a:off x="0" y="0"/>
          <a:ext cx="0" cy="0"/>
          <a:chOff x="0" y="0"/>
          <a:chExt cx="0" cy="0"/>
        </a:xfrm>
      </p:grpSpPr>
      <p:sp>
        <p:nvSpPr>
          <p:cNvPr id="25" name="Google Shape;29;p31">
            <a:extLst>
              <a:ext uri="{FF2B5EF4-FFF2-40B4-BE49-F238E27FC236}">
                <a16:creationId xmlns:a16="http://schemas.microsoft.com/office/drawing/2014/main" id="{D933B60E-9596-75BF-40EF-1D954957F451}"/>
              </a:ext>
            </a:extLst>
          </p:cNvPr>
          <p:cNvSpPr txBox="1">
            <a:spLocks noGrp="1"/>
          </p:cNvSpPr>
          <p:nvPr>
            <p:ph type="body" idx="1" hasCustomPrompt="1"/>
          </p:nvPr>
        </p:nvSpPr>
        <p:spPr>
          <a:xfrm>
            <a:off x="628649" y="1325161"/>
            <a:ext cx="8058151" cy="2137701"/>
          </a:xfrm>
          <a:prstGeom prst="rect">
            <a:avLst/>
          </a:prstGeom>
          <a:noFill/>
          <a:ln>
            <a:noFill/>
          </a:ln>
        </p:spPr>
        <p:txBody>
          <a:bodyPr spcFirstLastPara="1" wrap="square" lIns="91425" tIns="45700" rIns="91425" bIns="45700" anchor="t" anchorCtr="0">
            <a:noAutofit/>
          </a:bodyPr>
          <a:lstStyle>
            <a:lvl1pPr marL="312896" lvl="0" indent="-214313" algn="l">
              <a:spcBef>
                <a:spcPts val="0"/>
              </a:spcBef>
              <a:spcAft>
                <a:spcPts val="600"/>
              </a:spcAft>
              <a:buClr>
                <a:srgbClr val="00206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sp>
        <p:nvSpPr>
          <p:cNvPr id="27" name="Google Shape;28;p31">
            <a:extLst>
              <a:ext uri="{FF2B5EF4-FFF2-40B4-BE49-F238E27FC236}">
                <a16:creationId xmlns:a16="http://schemas.microsoft.com/office/drawing/2014/main" id="{F9EBFDC1-A551-FD54-3832-55F976F86CE4}"/>
              </a:ext>
            </a:extLst>
          </p:cNvPr>
          <p:cNvSpPr txBox="1">
            <a:spLocks noGrp="1"/>
          </p:cNvSpPr>
          <p:nvPr>
            <p:ph type="title" hasCustomPrompt="1"/>
          </p:nvPr>
        </p:nvSpPr>
        <p:spPr>
          <a:xfrm>
            <a:off x="628648" y="592963"/>
            <a:ext cx="8058151" cy="61982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C00000"/>
              </a:buClr>
              <a:buSzPts val="1800"/>
              <a:buNone/>
              <a:defRPr sz="6000" b="1" spc="-300">
                <a:ln w="0">
                  <a:noFill/>
                </a:ln>
                <a:solidFill>
                  <a:srgbClr val="002060"/>
                </a:solidFill>
                <a:effectLst>
                  <a:outerShdw dist="50800" dir="8100000" algn="tr" rotWithShape="0">
                    <a:srgbClr val="FFC000"/>
                  </a:outerShdw>
                </a:effectLst>
                <a:latin typeface="Bahnschrift SemiBold" panose="020B0502040204020203" pitchFamily="34" charset="0"/>
                <a:cs typeface="Helvetica"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dirty="0"/>
              <a:t>	reflection</a:t>
            </a:r>
            <a:endParaRPr dirty="0"/>
          </a:p>
        </p:txBody>
      </p:sp>
      <p:sp>
        <p:nvSpPr>
          <p:cNvPr id="10" name="Footer Placeholder 4">
            <a:extLst>
              <a:ext uri="{FF2B5EF4-FFF2-40B4-BE49-F238E27FC236}">
                <a16:creationId xmlns:a16="http://schemas.microsoft.com/office/drawing/2014/main" id="{0C0EA192-0932-FEAE-9E17-3AF1158A6950}"/>
              </a:ext>
            </a:extLst>
          </p:cNvPr>
          <p:cNvSpPr>
            <a:spLocks noGrp="1"/>
          </p:cNvSpPr>
          <p:nvPr>
            <p:ph type="ftr" sz="quarter" idx="3"/>
          </p:nvPr>
        </p:nvSpPr>
        <p:spPr>
          <a:xfrm>
            <a:off x="628649" y="6356351"/>
            <a:ext cx="6818525" cy="365125"/>
          </a:xfrm>
          <a:prstGeom prst="rect">
            <a:avLst/>
          </a:prstGeom>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a:t>Physics 305 - Computational Imaging</a:t>
            </a:r>
            <a:endParaRPr lang="en-US" dirty="0"/>
          </a:p>
        </p:txBody>
      </p:sp>
      <p:sp>
        <p:nvSpPr>
          <p:cNvPr id="11" name="Slide Number Placeholder 5">
            <a:extLst>
              <a:ext uri="{FF2B5EF4-FFF2-40B4-BE49-F238E27FC236}">
                <a16:creationId xmlns:a16="http://schemas.microsoft.com/office/drawing/2014/main" id="{5997149A-AE92-98E3-B00D-1C6E247F5246}"/>
              </a:ext>
            </a:extLst>
          </p:cNvPr>
          <p:cNvSpPr>
            <a:spLocks noGrp="1"/>
          </p:cNvSpPr>
          <p:nvPr>
            <p:ph type="sldNum" sz="quarter" idx="4"/>
          </p:nvPr>
        </p:nvSpPr>
        <p:spPr>
          <a:xfrm>
            <a:off x="7588576" y="6356351"/>
            <a:ext cx="926773" cy="365125"/>
          </a:xfrm>
          <a:prstGeom prst="rect">
            <a:avLst/>
          </a:prstGeom>
        </p:spPr>
        <p:txBody>
          <a:bodyPr vert="horz" lIns="91440" tIns="45720" rIns="91440" bIns="45720" rtlCol="0" anchor="ctr"/>
          <a:lstStyle>
            <a:lvl1pPr algn="r">
              <a:defRPr sz="1800" spc="300">
                <a:solidFill>
                  <a:srgbClr val="FFC000"/>
                </a:solidFill>
                <a:latin typeface="Bahnschrift Condensed" panose="020B0502040204020203" pitchFamily="34" charset="0"/>
              </a:defRPr>
            </a:lvl1pPr>
          </a:lstStyle>
          <a:p>
            <a:fld id="{8262CFD8-7A98-47E6-A2CC-B17DDA24BA0E}" type="slidenum">
              <a:rPr lang="en-US" smtClean="0"/>
              <a:pPr/>
              <a:t>‹#›</a:t>
            </a:fld>
            <a:endParaRPr lang="en-US" dirty="0"/>
          </a:p>
        </p:txBody>
      </p:sp>
      <p:sp>
        <p:nvSpPr>
          <p:cNvPr id="13" name="Google Shape;28;p31">
            <a:extLst>
              <a:ext uri="{FF2B5EF4-FFF2-40B4-BE49-F238E27FC236}">
                <a16:creationId xmlns:a16="http://schemas.microsoft.com/office/drawing/2014/main" id="{69155587-274E-3D4D-6FAB-37A2307CD7B0}"/>
              </a:ext>
            </a:extLst>
          </p:cNvPr>
          <p:cNvSpPr txBox="1">
            <a:spLocks/>
          </p:cNvSpPr>
          <p:nvPr userDrawn="1"/>
        </p:nvSpPr>
        <p:spPr>
          <a:xfrm>
            <a:off x="457200" y="3788044"/>
            <a:ext cx="5773918" cy="619827"/>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C00000"/>
              </a:buClr>
              <a:buSzPts val="1800"/>
              <a:buFont typeface="Arial"/>
              <a:buNone/>
              <a:defRPr sz="6000" b="1" i="0" u="none" strike="noStrike" cap="none">
                <a:ln w="0">
                  <a:noFill/>
                </a:ln>
                <a:solidFill>
                  <a:srgbClr val="D64045"/>
                </a:solidFill>
                <a:effectLst>
                  <a:outerShdw dist="38100" dir="8100000" algn="tr" rotWithShape="0">
                    <a:srgbClr val="467599"/>
                  </a:outerShdw>
                </a:effectLst>
                <a:latin typeface="Bahnschrift Condensed" panose="020B0502040204020203" pitchFamily="34" charset="0"/>
                <a:ea typeface="Verdana" panose="020B0604030504040204" pitchFamily="34" charset="0"/>
                <a:cs typeface="Helvetica" panose="020B0604020202020204" pitchFamily="34"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050" b="0" i="0" u="none" strike="noStrike" cap="none">
                <a:solidFill>
                  <a:srgbClr val="000000"/>
                </a:solidFill>
                <a:latin typeface="Arial"/>
                <a:ea typeface="Arial"/>
                <a:cs typeface="Arial"/>
                <a:sym typeface="Arial"/>
              </a:defRPr>
            </a:lvl9pPr>
          </a:lstStyle>
          <a:p>
            <a:pPr algn="l"/>
            <a:r>
              <a:rPr lang="en-US" dirty="0">
                <a:solidFill>
                  <a:srgbClr val="FFC000"/>
                </a:solidFill>
                <a:effectLst>
                  <a:outerShdw dist="50800" dir="8100000" algn="tr" rotWithShape="0">
                    <a:srgbClr val="002060"/>
                  </a:outerShdw>
                </a:effectLst>
              </a:rPr>
              <a:t>		 </a:t>
            </a:r>
            <a:r>
              <a:rPr lang="en-US" spc="-300" dirty="0">
                <a:solidFill>
                  <a:srgbClr val="FFC000"/>
                </a:solidFill>
                <a:effectLst>
                  <a:outerShdw dist="50800" dir="8100000" algn="tr" rotWithShape="0">
                    <a:srgbClr val="002060"/>
                  </a:outerShdw>
                </a:effectLst>
                <a:latin typeface="Bahnschrift SemiBold" panose="020B0502040204020203" pitchFamily="34" charset="0"/>
              </a:rPr>
              <a:t>references</a:t>
            </a:r>
          </a:p>
        </p:txBody>
      </p:sp>
      <p:sp>
        <p:nvSpPr>
          <p:cNvPr id="15" name="Google Shape;29;p31">
            <a:extLst>
              <a:ext uri="{FF2B5EF4-FFF2-40B4-BE49-F238E27FC236}">
                <a16:creationId xmlns:a16="http://schemas.microsoft.com/office/drawing/2014/main" id="{8DE1B49A-DE74-91FA-2C55-7A926302AD4F}"/>
              </a:ext>
            </a:extLst>
          </p:cNvPr>
          <p:cNvSpPr txBox="1">
            <a:spLocks noGrp="1"/>
          </p:cNvSpPr>
          <p:nvPr>
            <p:ph type="body" idx="10" hasCustomPrompt="1"/>
          </p:nvPr>
        </p:nvSpPr>
        <p:spPr>
          <a:xfrm>
            <a:off x="628649" y="4567296"/>
            <a:ext cx="8058152" cy="1697741"/>
          </a:xfrm>
          <a:prstGeom prst="rect">
            <a:avLst/>
          </a:prstGeom>
          <a:noFill/>
          <a:ln>
            <a:noFill/>
          </a:ln>
        </p:spPr>
        <p:txBody>
          <a:bodyPr spcFirstLastPara="1" wrap="square" lIns="91425" tIns="45700" rIns="91425" bIns="45700" anchor="t" anchorCtr="0">
            <a:noAutofit/>
          </a:bodyPr>
          <a:lstStyle>
            <a:lvl1pPr marL="312896" lvl="0" indent="-214313" algn="l">
              <a:lnSpc>
                <a:spcPct val="100000"/>
              </a:lnSpc>
              <a:spcBef>
                <a:spcPts val="0"/>
              </a:spcBef>
              <a:spcAft>
                <a:spcPts val="0"/>
              </a:spcAft>
              <a:buClr>
                <a:srgbClr val="FFC000"/>
              </a:buClr>
              <a:buSzPct val="100000"/>
              <a:buFont typeface="Wingdings" panose="05000000000000000000" pitchFamily="2" charset="2"/>
              <a:buChar char="§"/>
              <a:defRPr sz="1400" spc="0">
                <a:solidFill>
                  <a:schemeClr val="tx1"/>
                </a:solidFill>
                <a:effectLst/>
                <a:latin typeface="Bahnschrift Light" panose="020B0502040204020203" pitchFamily="34" charset="0"/>
                <a:ea typeface="Verdana" panose="020B0604030504040204" pitchFamily="34" charset="0"/>
                <a:cs typeface="Helvetica" panose="020B0604020202020204" pitchFamily="34" charset="0"/>
              </a:defRPr>
            </a:lvl1pPr>
            <a:lvl2pPr marL="784384" lvl="1" indent="-342900" algn="l">
              <a:spcBef>
                <a:spcPts val="600"/>
              </a:spcBef>
              <a:spcAft>
                <a:spcPts val="600"/>
              </a:spcAft>
              <a:buClr>
                <a:srgbClr val="AF0E3F"/>
              </a:buClr>
              <a:buSzPct val="140000"/>
              <a:buFont typeface="Wingdings" panose="05000000000000000000" pitchFamily="2" charset="2"/>
              <a:buChar char="§"/>
              <a:defRPr sz="2100">
                <a:solidFill>
                  <a:srgbClr val="FF6464"/>
                </a:solidFill>
              </a:defRPr>
            </a:lvl2pPr>
            <a:lvl3pPr marL="1122998" lvl="2" indent="-342900" algn="l">
              <a:spcBef>
                <a:spcPts val="600"/>
              </a:spcBef>
              <a:spcAft>
                <a:spcPts val="600"/>
              </a:spcAft>
              <a:buClr>
                <a:srgbClr val="AF0E3F"/>
              </a:buClr>
              <a:buSzPct val="140000"/>
              <a:buFont typeface="Wingdings" panose="05000000000000000000" pitchFamily="2" charset="2"/>
              <a:buChar char="§"/>
              <a:defRPr sz="2100"/>
            </a:lvl3pPr>
            <a:lvl4pPr marL="1457325" lvl="3" indent="-342900" algn="l">
              <a:spcBef>
                <a:spcPts val="600"/>
              </a:spcBef>
              <a:spcAft>
                <a:spcPts val="600"/>
              </a:spcAft>
              <a:buClr>
                <a:srgbClr val="AF0E3F"/>
              </a:buClr>
              <a:buSzPct val="140000"/>
              <a:buFont typeface="Wingdings" panose="05000000000000000000" pitchFamily="2" charset="2"/>
              <a:buChar char="§"/>
              <a:defRPr sz="2100" b="1"/>
            </a:lvl4pPr>
            <a:lvl5pPr marL="1800225" lvl="4" indent="-342900" algn="l">
              <a:spcBef>
                <a:spcPts val="600"/>
              </a:spcBef>
              <a:spcAft>
                <a:spcPts val="600"/>
              </a:spcAft>
              <a:buClr>
                <a:srgbClr val="AF0E3F"/>
              </a:buClr>
              <a:buSzPct val="140000"/>
              <a:buFont typeface="Wingdings" panose="05000000000000000000" pitchFamily="2" charset="2"/>
              <a:buChar char="§"/>
              <a:defRPr sz="2100" i="1">
                <a:solidFill>
                  <a:srgbClr val="C00000"/>
                </a:solidFill>
              </a:defRPr>
            </a:lvl5pPr>
            <a:lvl6pPr marL="1800225" lvl="5" indent="0" algn="l">
              <a:spcBef>
                <a:spcPts val="600"/>
              </a:spcBef>
              <a:spcAft>
                <a:spcPts val="600"/>
              </a:spcAft>
              <a:buClr>
                <a:srgbClr val="AF0E3F"/>
              </a:buClr>
              <a:buSzPct val="140000"/>
              <a:buFont typeface="Wingdings" panose="05000000000000000000" pitchFamily="2" charset="2"/>
              <a:buNone/>
              <a:defRPr sz="2100"/>
            </a:lvl6pPr>
            <a:lvl7pPr marL="2400300" lvl="6" indent="-257175" algn="l">
              <a:spcBef>
                <a:spcPts val="270"/>
              </a:spcBef>
              <a:spcAft>
                <a:spcPts val="0"/>
              </a:spcAft>
              <a:buSzPts val="1800"/>
              <a:buChar char="•"/>
              <a:defRPr/>
            </a:lvl7pPr>
            <a:lvl8pPr marL="2743200" lvl="7" indent="-257175" algn="l">
              <a:spcBef>
                <a:spcPts val="270"/>
              </a:spcBef>
              <a:spcAft>
                <a:spcPts val="0"/>
              </a:spcAft>
              <a:buSzPts val="1800"/>
              <a:buChar char="•"/>
              <a:defRPr/>
            </a:lvl8pPr>
            <a:lvl9pPr marL="3086100" lvl="8" indent="-257175" algn="l">
              <a:spcBef>
                <a:spcPts val="270"/>
              </a:spcBef>
              <a:spcAft>
                <a:spcPts val="0"/>
              </a:spcAft>
              <a:buSzPts val="1800"/>
              <a:buChar char="•"/>
              <a:defRPr/>
            </a:lvl9pPr>
          </a:lstStyle>
          <a:p>
            <a:r>
              <a:rPr lang="en-PH" dirty="0"/>
              <a:t>Sample text</a:t>
            </a:r>
          </a:p>
        </p:txBody>
      </p:sp>
      <p:pic>
        <p:nvPicPr>
          <p:cNvPr id="3" name="Graphic 2" descr="Quill with solid fill">
            <a:extLst>
              <a:ext uri="{FF2B5EF4-FFF2-40B4-BE49-F238E27FC236}">
                <a16:creationId xmlns:a16="http://schemas.microsoft.com/office/drawing/2014/main" id="{B9FFA53B-2F18-9DF8-3F6A-763705EA42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48" y="108870"/>
            <a:ext cx="1216291" cy="1216291"/>
          </a:xfrm>
          <a:prstGeom prst="rect">
            <a:avLst/>
          </a:prstGeom>
          <a:effectLst>
            <a:outerShdw dist="38100" dir="8100000" algn="tr" rotWithShape="0">
              <a:srgbClr val="FFC000"/>
            </a:outerShdw>
          </a:effectLst>
        </p:spPr>
      </p:pic>
      <p:pic>
        <p:nvPicPr>
          <p:cNvPr id="5" name="Graphic 4" descr="Books on shelf with solid fill">
            <a:extLst>
              <a:ext uri="{FF2B5EF4-FFF2-40B4-BE49-F238E27FC236}">
                <a16:creationId xmlns:a16="http://schemas.microsoft.com/office/drawing/2014/main" id="{AB4532E4-388F-287E-4D9F-36F277E56A3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648" y="3541783"/>
            <a:ext cx="1057912" cy="1057912"/>
          </a:xfrm>
          <a:prstGeom prst="rect">
            <a:avLst/>
          </a:prstGeom>
          <a:effectLst>
            <a:outerShdw dist="38100" dir="8100000" algn="tr" rotWithShape="0">
              <a:srgbClr val="002060"/>
            </a:outerShdw>
          </a:effectLst>
        </p:spPr>
      </p:pic>
      <p:pic>
        <p:nvPicPr>
          <p:cNvPr id="2" name="Graphic 1" descr="Planet earth and moon">
            <a:extLst>
              <a:ext uri="{FF2B5EF4-FFF2-40B4-BE49-F238E27FC236}">
                <a16:creationId xmlns:a16="http://schemas.microsoft.com/office/drawing/2014/main" id="{D2AAEF58-3392-E77E-B7C7-F27889A78C45}"/>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319347638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Physics 305 - Computational Imaging</a:t>
            </a:r>
            <a:endParaRPr lang="en-US" dirty="0"/>
          </a:p>
        </p:txBody>
      </p:sp>
      <p:sp>
        <p:nvSpPr>
          <p:cNvPr id="2" name="Title 1"/>
          <p:cNvSpPr>
            <a:spLocks noGrp="1"/>
          </p:cNvSpPr>
          <p:nvPr>
            <p:ph type="title"/>
          </p:nvPr>
        </p:nvSpPr>
        <p:spPr/>
        <p:txBody>
          <a:bodyPr/>
          <a:lstStyle>
            <a:lvl1pPr>
              <a:defRPr b="1" i="0" spc="0">
                <a:effectLst>
                  <a:outerShdw dist="38100" dir="8100000" algn="tr" rotWithShape="0">
                    <a:srgbClr val="467599"/>
                  </a:outerShdw>
                </a:effectLst>
                <a:latin typeface="Bahnschrift SemiBold Condense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Bahnschrift SemiLight" panose="020B0502040204020203" pitchFamily="34" charset="0"/>
              </a:defRPr>
            </a:lvl1pPr>
            <a:lvl2pPr>
              <a:defRPr>
                <a:latin typeface="Bahnschrift SemiLight" panose="020B0502040204020203" pitchFamily="34" charset="0"/>
              </a:defRPr>
            </a:lvl2pPr>
            <a:lvl3pPr>
              <a:defRPr>
                <a:latin typeface="Bahnschrift SemiLight" panose="020B0502040204020203" pitchFamily="34" charset="0"/>
              </a:defRPr>
            </a:lvl3pPr>
            <a:lvl4pPr>
              <a:defRPr>
                <a:latin typeface="Bahnschrift SemiLight" panose="020B0502040204020203" pitchFamily="34" charset="0"/>
              </a:defRPr>
            </a:lvl4pPr>
            <a:lvl5pPr>
              <a:defRPr>
                <a:latin typeface="Bahnschrift Semi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pic>
        <p:nvPicPr>
          <p:cNvPr id="4" name="Graphic 3" descr="Planet earth and moon">
            <a:extLst>
              <a:ext uri="{FF2B5EF4-FFF2-40B4-BE49-F238E27FC236}">
                <a16:creationId xmlns:a16="http://schemas.microsoft.com/office/drawing/2014/main" id="{D2D36B0F-BD7D-1F61-9387-72305D9C9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0562" y="5975203"/>
            <a:ext cx="1035339" cy="1035339"/>
          </a:xfrm>
          <a:prstGeom prst="rect">
            <a:avLst/>
          </a:prstGeom>
        </p:spPr>
      </p:pic>
    </p:spTree>
    <p:extLst>
      <p:ext uri="{BB962C8B-B14F-4D97-AF65-F5344CB8AC3E}">
        <p14:creationId xmlns:p14="http://schemas.microsoft.com/office/powerpoint/2010/main" val="19385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Physics 305 - Computational Imaging</a:t>
            </a:r>
          </a:p>
        </p:txBody>
      </p:sp>
      <p:sp>
        <p:nvSpPr>
          <p:cNvPr id="6" name="Slide Number Placeholder 5"/>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2116614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Physics 305 - Computational Imaging</a:t>
            </a:r>
          </a:p>
        </p:txBody>
      </p:sp>
      <p:sp>
        <p:nvSpPr>
          <p:cNvPr id="7" name="Slide Number Placeholder 6"/>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185480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a:t>Physics 305 - Computational Imaging</a:t>
            </a:r>
          </a:p>
        </p:txBody>
      </p:sp>
      <p:sp>
        <p:nvSpPr>
          <p:cNvPr id="9" name="Slide Number Placeholder 8"/>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501101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Physics 305 - Computational Imaging</a:t>
            </a:r>
          </a:p>
        </p:txBody>
      </p:sp>
      <p:sp>
        <p:nvSpPr>
          <p:cNvPr id="5" name="Slide Number Placeholder 4"/>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167211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a:t>Physics 305 - Computational Imaging</a:t>
            </a:r>
          </a:p>
        </p:txBody>
      </p:sp>
      <p:sp>
        <p:nvSpPr>
          <p:cNvPr id="4" name="Slide Number Placeholder 3"/>
          <p:cNvSpPr>
            <a:spLocks noGrp="1"/>
          </p:cNvSpPr>
          <p:nvPr>
            <p:ph type="sldNum" sz="quarter" idx="12"/>
          </p:nvPr>
        </p:nvSpPr>
        <p:spPr/>
        <p:txBody>
          <a:bodyPr/>
          <a:lstStyle/>
          <a:p>
            <a:fld id="{8262CFD8-7A98-47E6-A2CC-B17DDA24BA0E}" type="slidenum">
              <a:rPr lang="en-US" smtClean="0"/>
              <a:t>‹#›</a:t>
            </a:fld>
            <a:endParaRPr lang="en-US"/>
          </a:p>
        </p:txBody>
      </p:sp>
    </p:spTree>
    <p:extLst>
      <p:ext uri="{BB962C8B-B14F-4D97-AF65-F5344CB8AC3E}">
        <p14:creationId xmlns:p14="http://schemas.microsoft.com/office/powerpoint/2010/main" val="3604995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20" Type="http://schemas.openxmlformats.org/officeDocument/2006/relationships/image" Target="../media/image6.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phic 3" descr="An organic corner shape">
            <a:extLst>
              <a:ext uri="{FF2B5EF4-FFF2-40B4-BE49-F238E27FC236}">
                <a16:creationId xmlns:a16="http://schemas.microsoft.com/office/drawing/2014/main" id="{B7EA906F-3662-DC50-634F-A92E6C6BED00}"/>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6200000" flipH="1">
            <a:off x="0" y="0"/>
            <a:ext cx="4572001" cy="4572001"/>
          </a:xfrm>
          <a:prstGeom prst="rect">
            <a:avLst/>
          </a:prstGeom>
        </p:spPr>
      </p:pic>
      <p:pic>
        <p:nvPicPr>
          <p:cNvPr id="9" name="Graphic 8" descr="An organic corner shape">
            <a:extLst>
              <a:ext uri="{FF2B5EF4-FFF2-40B4-BE49-F238E27FC236}">
                <a16:creationId xmlns:a16="http://schemas.microsoft.com/office/drawing/2014/main" id="{74B70A3F-820B-1E99-3381-9FE1147C1D10}"/>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flipH="1">
            <a:off x="5197339" y="2920077"/>
            <a:ext cx="3947160" cy="3947160"/>
          </a:xfrm>
          <a:prstGeom prst="rect">
            <a:avLst/>
          </a:prstGeom>
        </p:spPr>
      </p:pic>
      <p:sp>
        <p:nvSpPr>
          <p:cNvPr id="2" name="Title Placeholder 1"/>
          <p:cNvSpPr>
            <a:spLocks noGrp="1"/>
          </p:cNvSpPr>
          <p:nvPr>
            <p:ph type="title"/>
          </p:nvPr>
        </p:nvSpPr>
        <p:spPr>
          <a:xfrm>
            <a:off x="628650" y="365127"/>
            <a:ext cx="7886700" cy="662396"/>
          </a:xfrm>
          <a:prstGeom prst="rect">
            <a:avLst/>
          </a:prstGeom>
          <a:effectLst/>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131216"/>
            <a:ext cx="7886700" cy="504574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8649" y="6356351"/>
            <a:ext cx="6818525" cy="365125"/>
          </a:xfrm>
          <a:prstGeom prst="rect">
            <a:avLst/>
          </a:prstGeom>
          <a:noFill/>
        </p:spPr>
        <p:txBody>
          <a:bodyPr vert="horz" lIns="91440" tIns="45720" rIns="91440" bIns="45720" rtlCol="0" anchor="ctr"/>
          <a:lstStyle>
            <a:lvl1pPr algn="l">
              <a:defRPr sz="1800" spc="300">
                <a:solidFill>
                  <a:srgbClr val="002060"/>
                </a:solidFill>
                <a:latin typeface="Bahnschrift Condensed" panose="020B0502040204020203" pitchFamily="34" charset="0"/>
              </a:defRPr>
            </a:lvl1pPr>
          </a:lstStyle>
          <a:p>
            <a:r>
              <a:rPr lang="en-US" dirty="0"/>
              <a:t>Physics 305 - Computational Imaging</a:t>
            </a:r>
          </a:p>
        </p:txBody>
      </p:sp>
      <p:sp>
        <p:nvSpPr>
          <p:cNvPr id="6" name="Slide Number Placeholder 5"/>
          <p:cNvSpPr>
            <a:spLocks noGrp="1"/>
          </p:cNvSpPr>
          <p:nvPr>
            <p:ph type="sldNum" sz="quarter" idx="4"/>
          </p:nvPr>
        </p:nvSpPr>
        <p:spPr>
          <a:xfrm>
            <a:off x="7588576" y="6356351"/>
            <a:ext cx="926773" cy="365125"/>
          </a:xfrm>
          <a:prstGeom prst="rect">
            <a:avLst/>
          </a:prstGeom>
          <a:noFill/>
        </p:spPr>
        <p:txBody>
          <a:bodyPr vert="horz" lIns="91440" tIns="45720" rIns="91440" bIns="45720" rtlCol="0" anchor="ctr"/>
          <a:lstStyle>
            <a:lvl1pPr algn="r">
              <a:defRPr sz="1800" b="1" i="0" spc="300">
                <a:ln w="1270">
                  <a:solidFill>
                    <a:schemeClr val="tx1"/>
                  </a:solidFill>
                </a:ln>
                <a:solidFill>
                  <a:srgbClr val="FFC000"/>
                </a:solidFill>
                <a:effectLst/>
                <a:latin typeface="Bahnschrift" panose="020B0502040204020203" pitchFamily="34" charset="0"/>
              </a:defRPr>
            </a:lvl1pPr>
          </a:lstStyle>
          <a:p>
            <a:fld id="{8262CFD8-7A98-47E6-A2CC-B17DDA24BA0E}" type="slidenum">
              <a:rPr lang="en-US" smtClean="0"/>
              <a:pPr/>
              <a:t>‹#›</a:t>
            </a:fld>
            <a:endParaRPr lang="en-US" dirty="0"/>
          </a:p>
        </p:txBody>
      </p:sp>
      <p:pic>
        <p:nvPicPr>
          <p:cNvPr id="8" name="Graphic 7" descr="A robot with a raised arm">
            <a:extLst>
              <a:ext uri="{FF2B5EF4-FFF2-40B4-BE49-F238E27FC236}">
                <a16:creationId xmlns:a16="http://schemas.microsoft.com/office/drawing/2014/main" id="{E0362193-FC52-20CC-55CF-DB70E75ECADE}"/>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9660" y="4233645"/>
            <a:ext cx="3028482" cy="3028482"/>
          </a:xfrm>
          <a:prstGeom prst="rect">
            <a:avLst/>
          </a:prstGeom>
        </p:spPr>
      </p:pic>
    </p:spTree>
    <p:extLst>
      <p:ext uri="{BB962C8B-B14F-4D97-AF65-F5344CB8AC3E}">
        <p14:creationId xmlns:p14="http://schemas.microsoft.com/office/powerpoint/2010/main" val="295590565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dt="0"/>
  <p:txStyles>
    <p:titleStyle>
      <a:lvl1pPr algn="l" defTabSz="914400" rtl="0" eaLnBrk="1" latinLnBrk="0" hangingPunct="1">
        <a:lnSpc>
          <a:spcPct val="90000"/>
        </a:lnSpc>
        <a:spcBef>
          <a:spcPct val="0"/>
        </a:spcBef>
        <a:buNone/>
        <a:defRPr sz="6000" kern="1200">
          <a:ln>
            <a:solidFill>
              <a:sysClr val="windowText" lastClr="000000"/>
            </a:solidFill>
          </a:ln>
          <a:solidFill>
            <a:srgbClr val="FFEE9E"/>
          </a:solidFill>
          <a:effectLst>
            <a:outerShdw dist="38100" dir="8100000" algn="tr" rotWithShape="0">
              <a:srgbClr val="002060"/>
            </a:outerShdw>
          </a:effectLst>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100000"/>
        </a:lnSpc>
        <a:spcBef>
          <a:spcPts val="600"/>
        </a:spcBef>
        <a:spcAft>
          <a:spcPts val="600"/>
        </a:spcAft>
        <a:buClr>
          <a:srgbClr val="FFC000"/>
        </a:buClr>
        <a:buFont typeface="Wingdings" panose="05000000000000000000" pitchFamily="2" charset="2"/>
        <a:buChar char="§"/>
        <a:defRPr sz="2800" kern="1200">
          <a:solidFill>
            <a:schemeClr val="tx1"/>
          </a:solidFill>
          <a:latin typeface="Bahnschrift Light" panose="020B0502040204020203" pitchFamily="34" charset="0"/>
          <a:ea typeface="+mn-ea"/>
          <a:cs typeface="+mn-cs"/>
        </a:defRPr>
      </a:lvl1pPr>
      <a:lvl2pPr marL="685800" indent="-228600" algn="l" defTabSz="914400" rtl="0" eaLnBrk="1" latinLnBrk="0" hangingPunct="1">
        <a:lnSpc>
          <a:spcPct val="100000"/>
        </a:lnSpc>
        <a:spcBef>
          <a:spcPts val="600"/>
        </a:spcBef>
        <a:spcAft>
          <a:spcPts val="600"/>
        </a:spcAft>
        <a:buClr>
          <a:srgbClr val="FFC000"/>
        </a:buClr>
        <a:buFont typeface="Wingdings" panose="05000000000000000000" pitchFamily="2" charset="2"/>
        <a:buChar char="§"/>
        <a:defRPr sz="2400" kern="1200">
          <a:solidFill>
            <a:schemeClr val="tx1"/>
          </a:solidFill>
          <a:latin typeface="Bahnschrift Light" panose="020B0502040204020203" pitchFamily="34" charset="0"/>
          <a:ea typeface="+mn-ea"/>
          <a:cs typeface="+mn-cs"/>
        </a:defRPr>
      </a:lvl2pPr>
      <a:lvl3pPr marL="1143000" indent="-228600" algn="l" defTabSz="914400" rtl="0" eaLnBrk="1" latinLnBrk="0" hangingPunct="1">
        <a:lnSpc>
          <a:spcPct val="100000"/>
        </a:lnSpc>
        <a:spcBef>
          <a:spcPts val="600"/>
        </a:spcBef>
        <a:spcAft>
          <a:spcPts val="600"/>
        </a:spcAft>
        <a:buClr>
          <a:srgbClr val="FFC000"/>
        </a:buClr>
        <a:buFont typeface="Wingdings" panose="05000000000000000000" pitchFamily="2" charset="2"/>
        <a:buChar char="§"/>
        <a:defRPr sz="2000" kern="1200">
          <a:solidFill>
            <a:schemeClr val="tx1"/>
          </a:solidFill>
          <a:latin typeface="Bahnschrift Light" panose="020B0502040204020203" pitchFamily="34" charset="0"/>
          <a:ea typeface="+mn-ea"/>
          <a:cs typeface="+mn-cs"/>
        </a:defRPr>
      </a:lvl3pPr>
      <a:lvl4pPr marL="1600200" indent="-228600" algn="l" defTabSz="914400" rtl="0" eaLnBrk="1" latinLnBrk="0" hangingPunct="1">
        <a:lnSpc>
          <a:spcPct val="100000"/>
        </a:lnSpc>
        <a:spcBef>
          <a:spcPts val="600"/>
        </a:spcBef>
        <a:spcAft>
          <a:spcPts val="600"/>
        </a:spcAft>
        <a:buClr>
          <a:srgbClr val="FFC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4pPr>
      <a:lvl5pPr marL="2057400" indent="-228600" algn="l" defTabSz="914400" rtl="0" eaLnBrk="1" latinLnBrk="0" hangingPunct="1">
        <a:lnSpc>
          <a:spcPct val="100000"/>
        </a:lnSpc>
        <a:spcBef>
          <a:spcPts val="600"/>
        </a:spcBef>
        <a:spcAft>
          <a:spcPts val="600"/>
        </a:spcAft>
        <a:buClr>
          <a:srgbClr val="FFC000"/>
        </a:buClr>
        <a:buFont typeface="Wingdings" panose="05000000000000000000" pitchFamily="2" charset="2"/>
        <a:buChar char="§"/>
        <a:defRPr sz="1800" kern="1200">
          <a:solidFill>
            <a:schemeClr val="tx1"/>
          </a:solidFill>
          <a:latin typeface="Bahnschrift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ustynazimnyfruzynska.blogspot.com/2019/03/gambar-hd-lukisan.html" TargetMode="External"/><Relationship Id="rId2" Type="http://schemas.openxmlformats.org/officeDocument/2006/relationships/hyperlink" Target="https://www.hki.fitzmuseum.cam.ac.uk/projects/cracks" TargetMode="External"/><Relationship Id="rId1" Type="http://schemas.openxmlformats.org/officeDocument/2006/relationships/slideLayout" Target="../slideLayouts/slideLayout3.xml"/><Relationship Id="rId5" Type="http://schemas.openxmlformats.org/officeDocument/2006/relationships/hyperlink" Target="https://rlprincipe.wixsite.com/reneprincipejr/post/image-segmentation" TargetMode="External"/><Relationship Id="rId4" Type="http://schemas.openxmlformats.org/officeDocument/2006/relationships/hyperlink" Target="https://barteezy.wordpress.com/2015/10/05/activity-7-image-segmentationo/"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rive.google.com/file/d/10yAmcNsyWs8dfkm6fHbPrnsFiF5YHBX9/view?usp=sharing" TargetMode="External"/><Relationship Id="rId7" Type="http://schemas.openxmlformats.org/officeDocument/2006/relationships/diagramColors" Target="../diagrams/colors1.xml"/><Relationship Id="rId2" Type="http://schemas.openxmlformats.org/officeDocument/2006/relationships/hyperlink" Target="https://github.com/reneprincipejr/Physics-301/blob/main/01%20Color%20Segmentation/Activity%201%20-%20Color%20Segmentation.ipynb"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DE850-6026-CA65-780B-7F590AB2C0C5}"/>
              </a:ext>
            </a:extLst>
          </p:cNvPr>
          <p:cNvSpPr>
            <a:spLocks noGrp="1"/>
          </p:cNvSpPr>
          <p:nvPr>
            <p:ph type="ctrTitle" idx="4294967295"/>
          </p:nvPr>
        </p:nvSpPr>
        <p:spPr>
          <a:xfrm>
            <a:off x="685800" y="1122363"/>
            <a:ext cx="7772400" cy="2387600"/>
          </a:xfrm>
        </p:spPr>
        <p:txBody>
          <a:bodyPr/>
          <a:lstStyle/>
          <a:p>
            <a:r>
              <a:rPr lang="en-US" dirty="0"/>
              <a:t> </a:t>
            </a:r>
          </a:p>
        </p:txBody>
      </p:sp>
      <p:sp>
        <p:nvSpPr>
          <p:cNvPr id="3" name="Subtitle 2">
            <a:extLst>
              <a:ext uri="{FF2B5EF4-FFF2-40B4-BE49-F238E27FC236}">
                <a16:creationId xmlns:a16="http://schemas.microsoft.com/office/drawing/2014/main" id="{8FFE78E9-2F63-B49B-3DE7-AE8969DDF59D}"/>
              </a:ext>
            </a:extLst>
          </p:cNvPr>
          <p:cNvSpPr>
            <a:spLocks noGrp="1"/>
          </p:cNvSpPr>
          <p:nvPr>
            <p:ph type="subTitle" idx="4294967295"/>
          </p:nvPr>
        </p:nvSpPr>
        <p:spPr>
          <a:xfrm>
            <a:off x="1143000" y="3602038"/>
            <a:ext cx="6858000" cy="1655762"/>
          </a:xfrm>
        </p:spPr>
        <p:txBody>
          <a:bodyPr/>
          <a:lstStyle/>
          <a:p>
            <a:pPr marL="0" indent="0">
              <a:buNone/>
            </a:pPr>
            <a:r>
              <a:rPr lang="en-US" dirty="0"/>
              <a:t> </a:t>
            </a:r>
          </a:p>
        </p:txBody>
      </p:sp>
    </p:spTree>
    <p:extLst>
      <p:ext uri="{BB962C8B-B14F-4D97-AF65-F5344CB8AC3E}">
        <p14:creationId xmlns:p14="http://schemas.microsoft.com/office/powerpoint/2010/main" val="538386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F19B-233D-F2F7-8213-ABA6BD16DC79}"/>
              </a:ext>
            </a:extLst>
          </p:cNvPr>
          <p:cNvSpPr>
            <a:spLocks noGrp="1"/>
          </p:cNvSpPr>
          <p:nvPr>
            <p:ph type="title"/>
          </p:nvPr>
        </p:nvSpPr>
        <p:spPr/>
        <p:txBody>
          <a:bodyPr/>
          <a:lstStyle/>
          <a:p>
            <a:r>
              <a:rPr lang="en-US" dirty="0"/>
              <a:t>Parametric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BDFB5B-40B4-A32B-B7D3-E5A915F12739}"/>
                  </a:ext>
                </a:extLst>
              </p:cNvPr>
              <p:cNvSpPr>
                <a:spLocks noGrp="1"/>
              </p:cNvSpPr>
              <p:nvPr>
                <p:ph idx="1"/>
              </p:nvPr>
            </p:nvSpPr>
            <p:spPr/>
            <p:txBody>
              <a:bodyPr>
                <a:noAutofit/>
              </a:bodyPr>
              <a:lstStyle/>
              <a:p>
                <a:pPr marL="0" indent="0">
                  <a:buNone/>
                </a:pPr>
                <a:r>
                  <a:rPr lang="en-US" sz="1800" dirty="0">
                    <a:solidFill>
                      <a:srgbClr val="000000"/>
                    </a:solidFill>
                    <a:latin typeface="Bahnschrift SemiLight" panose="020B0502040204020203" pitchFamily="34" charset="0"/>
                  </a:rPr>
                  <a:t>In parametric segmentation, we </a:t>
                </a:r>
                <a:r>
                  <a:rPr lang="en-US" sz="1800" b="0" i="0" u="none" strike="noStrike" baseline="0" dirty="0">
                    <a:solidFill>
                      <a:srgbClr val="000000"/>
                    </a:solidFill>
                    <a:highlight>
                      <a:srgbClr val="FFEE9E"/>
                    </a:highlight>
                    <a:latin typeface="Bahnschrift SemiBold" panose="020B0502040204020203" pitchFamily="34" charset="0"/>
                  </a:rPr>
                  <a:t>assume a gaussian probability distribution</a:t>
                </a:r>
                <a:r>
                  <a:rPr lang="en-US" sz="1800" b="0" i="0" u="none" strike="noStrike" baseline="0" dirty="0">
                    <a:solidFill>
                      <a:srgbClr val="000000"/>
                    </a:solidFill>
                    <a:latin typeface="Bahnschrift SemiLight" panose="020B0502040204020203" pitchFamily="34" charset="0"/>
                  </a:rPr>
                  <a:t> per color channel and so, using the mean</a:t>
                </a:r>
                <a14:m>
                  <m:oMath xmlns:m="http://schemas.openxmlformats.org/officeDocument/2006/math">
                    <m:r>
                      <a:rPr lang="en-US" sz="1800" b="0" i="0" smtClean="0">
                        <a:solidFill>
                          <a:srgbClr val="000000"/>
                        </a:solidFill>
                        <a:latin typeface="Cambria Math" panose="02040503050406030204" pitchFamily="18" charset="0"/>
                      </a:rPr>
                      <m:t> </m:t>
                    </m:r>
                    <m:r>
                      <a:rPr lang="en-US" sz="1800" i="1">
                        <a:solidFill>
                          <a:srgbClr val="000000"/>
                        </a:solidFill>
                        <a:latin typeface="Cambria Math" panose="02040503050406030204" pitchFamily="18" charset="0"/>
                      </a:rPr>
                      <m:t>𝜇</m:t>
                    </m:r>
                    <m:r>
                      <a:rPr lang="en-US" sz="1800" b="1" i="1" smtClean="0">
                        <a:solidFill>
                          <a:srgbClr val="000000"/>
                        </a:solidFill>
                        <a:latin typeface="Cambria Math" panose="02040503050406030204" pitchFamily="18" charset="0"/>
                      </a:rPr>
                      <m:t> </m:t>
                    </m:r>
                  </m:oMath>
                </a14:m>
                <a:r>
                  <a:rPr lang="en-US" sz="1800" b="0" i="0" u="none" strike="noStrike" baseline="0" dirty="0">
                    <a:solidFill>
                      <a:srgbClr val="000000"/>
                    </a:solidFill>
                    <a:latin typeface="Bahnschrift SemiLight" panose="020B0502040204020203" pitchFamily="34" charset="0"/>
                  </a:rPr>
                  <a:t>and covarianc</a:t>
                </a:r>
                <a:r>
                  <a:rPr lang="en-US" sz="1800" dirty="0">
                    <a:solidFill>
                      <a:srgbClr val="000000"/>
                    </a:solidFill>
                    <a:latin typeface="Bahnschrift SemiLight" panose="020B0502040204020203" pitchFamily="34" charset="0"/>
                  </a:rPr>
                  <a:t>e matrix </a:t>
                </a:r>
                <a14:m>
                  <m:oMath xmlns:m="http://schemas.openxmlformats.org/officeDocument/2006/math">
                    <m:r>
                      <m:rPr>
                        <m:sty m:val="p"/>
                      </m:rPr>
                      <a:rPr lang="el-GR" sz="1800" i="1">
                        <a:solidFill>
                          <a:srgbClr val="000000"/>
                        </a:solidFill>
                        <a:latin typeface="Cambria Math" panose="02040503050406030204" pitchFamily="18" charset="0"/>
                        <a:ea typeface="Cambria Math" panose="02040503050406030204" pitchFamily="18" charset="0"/>
                      </a:rPr>
                      <m:t>Σ</m:t>
                    </m:r>
                  </m:oMath>
                </a14:m>
                <a:r>
                  <a:rPr lang="en-US" sz="1800" dirty="0">
                    <a:solidFill>
                      <a:srgbClr val="000000"/>
                    </a:solidFill>
                    <a:latin typeface="Bahnschrift SemiLight" panose="020B0502040204020203" pitchFamily="34" charset="0"/>
                  </a:rPr>
                  <a:t> of the ROI, we can measure the probability of ROI matching the RGB values for each pixel </a:t>
                </a:r>
                <a14:m>
                  <m:oMath xmlns:m="http://schemas.openxmlformats.org/officeDocument/2006/math">
                    <m:r>
                      <a:rPr lang="en-US" sz="1800" b="1">
                        <a:solidFill>
                          <a:srgbClr val="000000"/>
                        </a:solidFill>
                        <a:latin typeface="Cambria Math" panose="02040503050406030204" pitchFamily="18" charset="0"/>
                      </a:rPr>
                      <m:t>𝐱</m:t>
                    </m:r>
                  </m:oMath>
                </a14:m>
                <a:r>
                  <a:rPr lang="en-US" sz="1800" dirty="0">
                    <a:solidFill>
                      <a:srgbClr val="000000"/>
                    </a:solidFill>
                    <a:latin typeface="Bahnschrift SemiLight" panose="020B0502040204020203" pitchFamily="34" charset="0"/>
                  </a:rPr>
                  <a:t> given by</a:t>
                </a:r>
              </a:p>
              <a:p>
                <a:pPr marL="0" indent="0" algn="ctr">
                  <a:buNone/>
                </a:pPr>
                <a14:m>
                  <m:oMath xmlns:m="http://schemas.openxmlformats.org/officeDocument/2006/math">
                    <m:r>
                      <a:rPr lang="en-US" sz="2000" b="0" i="1" smtClean="0">
                        <a:solidFill>
                          <a:srgbClr val="000000"/>
                        </a:solidFill>
                        <a:latin typeface="Cambria Math" panose="02040503050406030204" pitchFamily="18" charset="0"/>
                      </a:rPr>
                      <m:t>𝑝</m:t>
                    </m:r>
                    <m:d>
                      <m:dPr>
                        <m:ctrlPr>
                          <a:rPr lang="en-US" sz="2000" b="0" i="1" smtClean="0">
                            <a:solidFill>
                              <a:srgbClr val="000000"/>
                            </a:solidFill>
                            <a:latin typeface="Cambria Math" panose="02040503050406030204" pitchFamily="18" charset="0"/>
                          </a:rPr>
                        </m:ctrlPr>
                      </m:dPr>
                      <m:e>
                        <m:r>
                          <a:rPr lang="en-US" sz="2000" b="1" i="0" smtClean="0">
                            <a:solidFill>
                              <a:srgbClr val="000000"/>
                            </a:solidFill>
                            <a:latin typeface="Cambria Math" panose="02040503050406030204" pitchFamily="18" charset="0"/>
                          </a:rPr>
                          <m:t>𝐱</m:t>
                        </m:r>
                        <m:r>
                          <a:rPr lang="en-US" sz="2000" b="0" i="1" smtClean="0">
                            <a:solidFill>
                              <a:srgbClr val="000000"/>
                            </a:solidFill>
                            <a:latin typeface="Cambria Math" panose="02040503050406030204" pitchFamily="18" charset="0"/>
                          </a:rPr>
                          <m:t>;</m:t>
                        </m:r>
                        <m:r>
                          <a:rPr lang="en-US" sz="2000" b="0" i="1" smtClean="0">
                            <a:solidFill>
                              <a:srgbClr val="000000"/>
                            </a:solidFill>
                            <a:latin typeface="Cambria Math" panose="02040503050406030204" pitchFamily="18" charset="0"/>
                          </a:rPr>
                          <m:t>𝜇</m:t>
                        </m:r>
                        <m:r>
                          <a:rPr lang="en-US" sz="2000" b="0" i="1" smtClean="0">
                            <a:solidFill>
                              <a:srgbClr val="000000"/>
                            </a:solidFill>
                            <a:latin typeface="Cambria Math" panose="02040503050406030204" pitchFamily="18" charset="0"/>
                          </a:rPr>
                          <m:t>, </m:t>
                        </m:r>
                        <m:r>
                          <m:rPr>
                            <m:sty m:val="p"/>
                          </m:rPr>
                          <a:rPr lang="el-GR" sz="2000" b="0" i="1" smtClean="0">
                            <a:solidFill>
                              <a:srgbClr val="000000"/>
                            </a:solidFill>
                            <a:latin typeface="Cambria Math" panose="02040503050406030204" pitchFamily="18" charset="0"/>
                            <a:ea typeface="Cambria Math" panose="02040503050406030204" pitchFamily="18" charset="0"/>
                          </a:rPr>
                          <m:t>Σ</m:t>
                        </m:r>
                      </m:e>
                    </m:d>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0" i="1" smtClean="0">
                                    <a:solidFill>
                                      <a:srgbClr val="000000"/>
                                    </a:solidFill>
                                    <a:latin typeface="Cambria Math" panose="02040503050406030204" pitchFamily="18" charset="0"/>
                                    <a:ea typeface="Cambria Math" panose="02040503050406030204" pitchFamily="18" charset="0"/>
                                  </a:rPr>
                                  <m:t>2</m:t>
                                </m:r>
                                <m:r>
                                  <a:rPr lang="en-US" sz="2000" b="0" i="1" smtClean="0">
                                    <a:solidFill>
                                      <a:srgbClr val="000000"/>
                                    </a:solidFill>
                                    <a:latin typeface="Cambria Math" panose="02040503050406030204" pitchFamily="18" charset="0"/>
                                    <a:ea typeface="Cambria Math" panose="02040503050406030204" pitchFamily="18" charset="0"/>
                                  </a:rPr>
                                  <m:t>𝜋</m:t>
                                </m:r>
                              </m:e>
                            </m:d>
                          </m:e>
                          <m:sup>
                            <m:r>
                              <a:rPr lang="en-US" sz="2000" b="0" i="1" smtClean="0">
                                <a:solidFill>
                                  <a:srgbClr val="000000"/>
                                </a:solidFill>
                                <a:latin typeface="Cambria Math" panose="02040503050406030204" pitchFamily="18" charset="0"/>
                                <a:ea typeface="Cambria Math" panose="02040503050406030204" pitchFamily="18" charset="0"/>
                              </a:rPr>
                              <m:t>𝑛</m:t>
                            </m:r>
                            <m:r>
                              <a:rPr lang="en-US" sz="2000" b="0" i="1" smtClean="0">
                                <a:solidFill>
                                  <a:srgbClr val="000000"/>
                                </a:solidFill>
                                <a:latin typeface="Cambria Math" panose="02040503050406030204" pitchFamily="18" charset="0"/>
                                <a:ea typeface="Cambria Math" panose="02040503050406030204" pitchFamily="18" charset="0"/>
                              </a:rPr>
                              <m:t>/2</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begChr m:val="|"/>
                                <m:endChr m:val="|"/>
                                <m:ctrlPr>
                                  <a:rPr lang="en-US" sz="2000" b="0" i="1" smtClean="0">
                                    <a:solidFill>
                                      <a:srgbClr val="000000"/>
                                    </a:solidFill>
                                    <a:latin typeface="Cambria Math" panose="02040503050406030204" pitchFamily="18" charset="0"/>
                                    <a:ea typeface="Cambria Math" panose="02040503050406030204" pitchFamily="18" charset="0"/>
                                  </a:rPr>
                                </m:ctrlPr>
                              </m:d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d>
                          </m:e>
                          <m:sup>
                            <m:r>
                              <a:rPr lang="en-US" sz="2000" b="0" i="1" smtClean="0">
                                <a:solidFill>
                                  <a:srgbClr val="000000"/>
                                </a:solidFill>
                                <a:latin typeface="Cambria Math" panose="02040503050406030204" pitchFamily="18" charset="0"/>
                                <a:ea typeface="Cambria Math" panose="02040503050406030204" pitchFamily="18" charset="0"/>
                              </a:rPr>
                              <m:t>1/2</m:t>
                            </m:r>
                          </m:sup>
                        </m:sSup>
                      </m:den>
                    </m:f>
                    <m:func>
                      <m:funcPr>
                        <m:ctrlPr>
                          <a:rPr lang="en-US" sz="2000" b="0" i="1" smtClean="0">
                            <a:solidFill>
                              <a:srgbClr val="000000"/>
                            </a:solidFill>
                            <a:latin typeface="Cambria Math" panose="02040503050406030204" pitchFamily="18" charset="0"/>
                            <a:ea typeface="Cambria Math" panose="02040503050406030204" pitchFamily="18" charset="0"/>
                          </a:rPr>
                        </m:ctrlPr>
                      </m:funcPr>
                      <m:fName>
                        <m:r>
                          <m:rPr>
                            <m:sty m:val="p"/>
                          </m:rPr>
                          <a:rPr lang="en-US" sz="2000" b="0" i="0" smtClean="0">
                            <a:solidFill>
                              <a:srgbClr val="000000"/>
                            </a:solidFill>
                            <a:latin typeface="Cambria Math" panose="02040503050406030204" pitchFamily="18" charset="0"/>
                            <a:ea typeface="Cambria Math" panose="02040503050406030204" pitchFamily="18" charset="0"/>
                          </a:rPr>
                          <m:t>exp</m:t>
                        </m:r>
                      </m:fName>
                      <m:e>
                        <m:r>
                          <a:rPr lang="en-US" sz="2000" b="0" i="1" smtClean="0">
                            <a:solidFill>
                              <a:srgbClr val="000000"/>
                            </a:solidFill>
                            <a:latin typeface="Cambria Math" panose="02040503050406030204" pitchFamily="18" charset="0"/>
                            <a:ea typeface="Cambria Math" panose="02040503050406030204" pitchFamily="18" charset="0"/>
                          </a:rPr>
                          <m:t>(−</m:t>
                        </m:r>
                        <m:f>
                          <m:fPr>
                            <m:ctrlPr>
                              <a:rPr lang="en-US" sz="2000" b="0" i="1" smtClean="0">
                                <a:solidFill>
                                  <a:srgbClr val="000000"/>
                                </a:solidFill>
                                <a:latin typeface="Cambria Math" panose="02040503050406030204" pitchFamily="18" charset="0"/>
                                <a:ea typeface="Cambria Math" panose="02040503050406030204" pitchFamily="18" charset="0"/>
                              </a:rPr>
                            </m:ctrlPr>
                          </m:fPr>
                          <m:num>
                            <m:r>
                              <a:rPr lang="en-US" sz="2000" b="0" i="1" smtClean="0">
                                <a:solidFill>
                                  <a:srgbClr val="000000"/>
                                </a:solidFill>
                                <a:latin typeface="Cambria Math" panose="02040503050406030204" pitchFamily="18" charset="0"/>
                                <a:ea typeface="Cambria Math" panose="02040503050406030204" pitchFamily="18" charset="0"/>
                              </a:rPr>
                              <m:t>1</m:t>
                            </m:r>
                          </m:num>
                          <m:den>
                            <m:r>
                              <a:rPr lang="en-US" sz="2000" b="0" i="1" smtClean="0">
                                <a:solidFill>
                                  <a:srgbClr val="000000"/>
                                </a:solidFill>
                                <a:latin typeface="Cambria Math" panose="02040503050406030204" pitchFamily="18" charset="0"/>
                                <a:ea typeface="Cambria Math" panose="02040503050406030204" pitchFamily="18" charset="0"/>
                              </a:rPr>
                              <m:t>2</m:t>
                            </m:r>
                          </m:den>
                        </m:f>
                        <m:sSup>
                          <m:sSupPr>
                            <m:ctrlPr>
                              <a:rPr lang="en-US" sz="2000" b="0" i="1" smtClean="0">
                                <a:solidFill>
                                  <a:srgbClr val="000000"/>
                                </a:solidFill>
                                <a:latin typeface="Cambria Math" panose="02040503050406030204" pitchFamily="18" charset="0"/>
                                <a:ea typeface="Cambria Math" panose="02040503050406030204" pitchFamily="18" charset="0"/>
                              </a:rPr>
                            </m:ctrlPr>
                          </m:sSupPr>
                          <m:e>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e>
                          <m:sup>
                            <m:r>
                              <a:rPr lang="en-US" sz="2000" b="0" i="1" smtClean="0">
                                <a:solidFill>
                                  <a:srgbClr val="000000"/>
                                </a:solidFill>
                                <a:latin typeface="Cambria Math" panose="02040503050406030204" pitchFamily="18" charset="0"/>
                                <a:ea typeface="Cambria Math" panose="02040503050406030204" pitchFamily="18" charset="0"/>
                              </a:rPr>
                              <m:t>𝑇</m:t>
                            </m:r>
                          </m:sup>
                        </m:sSup>
                        <m:sSup>
                          <m:sSupPr>
                            <m:ctrlPr>
                              <a:rPr lang="en-US" sz="2000" b="0" i="1" smtClean="0">
                                <a:solidFill>
                                  <a:srgbClr val="000000"/>
                                </a:solidFill>
                                <a:latin typeface="Cambria Math" panose="02040503050406030204" pitchFamily="18" charset="0"/>
                                <a:ea typeface="Cambria Math" panose="02040503050406030204" pitchFamily="18" charset="0"/>
                              </a:rPr>
                            </m:ctrlPr>
                          </m:sSupPr>
                          <m:e>
                            <m:r>
                              <m:rPr>
                                <m:sty m:val="p"/>
                              </m:rPr>
                              <a:rPr lang="en-US" sz="2000" b="0" i="0" smtClean="0">
                                <a:solidFill>
                                  <a:srgbClr val="000000"/>
                                </a:solidFill>
                                <a:latin typeface="Cambria Math" panose="02040503050406030204" pitchFamily="18" charset="0"/>
                                <a:ea typeface="Cambria Math" panose="02040503050406030204" pitchFamily="18" charset="0"/>
                              </a:rPr>
                              <m:t>Σ</m:t>
                            </m:r>
                          </m:e>
                          <m:sup>
                            <m:r>
                              <a:rPr lang="en-US" sz="2000" b="0" i="1" smtClean="0">
                                <a:solidFill>
                                  <a:srgbClr val="000000"/>
                                </a:solidFill>
                                <a:latin typeface="Cambria Math" panose="02040503050406030204" pitchFamily="18" charset="0"/>
                                <a:ea typeface="Cambria Math" panose="02040503050406030204" pitchFamily="18" charset="0"/>
                              </a:rPr>
                              <m:t>−1</m:t>
                            </m:r>
                          </m:sup>
                        </m:sSup>
                        <m:d>
                          <m:dPr>
                            <m:ctrlPr>
                              <a:rPr lang="en-US" sz="2000" b="0" i="1" smtClean="0">
                                <a:solidFill>
                                  <a:srgbClr val="000000"/>
                                </a:solidFill>
                                <a:latin typeface="Cambria Math" panose="02040503050406030204" pitchFamily="18" charset="0"/>
                                <a:ea typeface="Cambria Math" panose="02040503050406030204" pitchFamily="18" charset="0"/>
                              </a:rPr>
                            </m:ctrlPr>
                          </m:dPr>
                          <m:e>
                            <m:r>
                              <a:rPr lang="en-US" sz="2000" b="1" i="0" smtClean="0">
                                <a:solidFill>
                                  <a:srgbClr val="000000"/>
                                </a:solidFill>
                                <a:latin typeface="Cambria Math" panose="02040503050406030204" pitchFamily="18" charset="0"/>
                                <a:ea typeface="Cambria Math" panose="02040503050406030204" pitchFamily="18" charset="0"/>
                              </a:rPr>
                              <m:t>𝐱</m:t>
                            </m:r>
                            <m:r>
                              <a:rPr lang="en-US" sz="2000" b="0" i="1" smtClean="0">
                                <a:solidFill>
                                  <a:srgbClr val="000000"/>
                                </a:solidFill>
                                <a:latin typeface="Cambria Math" panose="02040503050406030204" pitchFamily="18" charset="0"/>
                                <a:ea typeface="Cambria Math" panose="02040503050406030204" pitchFamily="18" charset="0"/>
                              </a:rPr>
                              <m:t>−</m:t>
                            </m:r>
                            <m:r>
                              <a:rPr lang="en-US" sz="2000" b="0" i="1" smtClean="0">
                                <a:solidFill>
                                  <a:srgbClr val="000000"/>
                                </a:solidFill>
                                <a:latin typeface="Cambria Math" panose="02040503050406030204" pitchFamily="18" charset="0"/>
                                <a:ea typeface="Cambria Math" panose="02040503050406030204" pitchFamily="18" charset="0"/>
                              </a:rPr>
                              <m:t>𝜇</m:t>
                            </m:r>
                          </m:e>
                        </m:d>
                        <m:r>
                          <a:rPr lang="en-US" sz="2000" b="0" i="1" smtClean="0">
                            <a:solidFill>
                              <a:srgbClr val="000000"/>
                            </a:solidFill>
                            <a:latin typeface="Cambria Math" panose="02040503050406030204" pitchFamily="18" charset="0"/>
                            <a:ea typeface="Cambria Math" panose="02040503050406030204" pitchFamily="18" charset="0"/>
                          </a:rPr>
                          <m:t>)</m:t>
                        </m:r>
                      </m:e>
                    </m:func>
                  </m:oMath>
                </a14:m>
                <a:r>
                  <a:rPr lang="en-US" sz="2000" b="0" dirty="0">
                    <a:solidFill>
                      <a:srgbClr val="000000"/>
                    </a:solidFill>
                    <a:latin typeface="Bahnschrift SemiLight" panose="020B0502040204020203" pitchFamily="34" charset="0"/>
                    <a:ea typeface="Cambria Math" panose="02040503050406030204" pitchFamily="18" charset="0"/>
                  </a:rPr>
                  <a:t>.</a:t>
                </a:r>
                <a:endParaRPr lang="en-US" sz="1800" dirty="0">
                  <a:solidFill>
                    <a:srgbClr val="000000"/>
                  </a:solidFill>
                  <a:latin typeface="Bahnschrift SemiLight" panose="020B0502040204020203" pitchFamily="34" charset="0"/>
                </a:endParaRPr>
              </a:p>
              <a:p>
                <a:pPr marL="0" indent="457200">
                  <a:buNone/>
                </a:pPr>
                <a:r>
                  <a:rPr lang="en-US" sz="1800" dirty="0">
                    <a:solidFill>
                      <a:srgbClr val="000000"/>
                    </a:solidFill>
                    <a:latin typeface="Bahnschrift SemiLight" panose="020B0502040204020203" pitchFamily="34" charset="0"/>
                  </a:rPr>
                  <a:t>The resulting segmented image is just the joint probabilities of likelihood per color channel </a:t>
                </a:r>
                <a:r>
                  <a:rPr lang="en-US" sz="1800" dirty="0"/>
                  <a:t>[1][2]</a:t>
                </a:r>
                <a:r>
                  <a:rPr lang="en-US" sz="1800" dirty="0">
                    <a:solidFill>
                      <a:srgbClr val="000000"/>
                    </a:solidFill>
                    <a:latin typeface="Bahnschrift SemiLight" panose="020B0502040204020203" pitchFamily="34" charset="0"/>
                  </a:rPr>
                  <a:t>. </a:t>
                </a:r>
              </a:p>
              <a:p>
                <a:pPr marL="0" indent="457200">
                  <a:buNone/>
                </a:pPr>
                <a:endParaRPr lang="en-US" sz="1800" dirty="0">
                  <a:solidFill>
                    <a:srgbClr val="000000"/>
                  </a:solidFill>
                  <a:latin typeface="Bahnschrift SemiLight" panose="020B0502040204020203" pitchFamily="34" charset="0"/>
                </a:endParaRPr>
              </a:p>
              <a:p>
                <a:pPr marL="0" indent="457200">
                  <a:buNone/>
                </a:pPr>
                <a:endParaRPr lang="en-US" sz="1800" b="0" i="0" u="none" strike="noStrike" baseline="0" dirty="0">
                  <a:solidFill>
                    <a:srgbClr val="000000"/>
                  </a:solidFill>
                  <a:latin typeface="Bahnschrift SemiLight" panose="020B0502040204020203" pitchFamily="34" charset="0"/>
                </a:endParaRPr>
              </a:p>
              <a:p>
                <a:pPr marL="0" indent="457200">
                  <a:buNone/>
                </a:pPr>
                <a:r>
                  <a:rPr lang="en-US" sz="1800" b="0" i="0" u="none" strike="noStrike" baseline="0" dirty="0">
                    <a:solidFill>
                      <a:srgbClr val="000000"/>
                    </a:solidFill>
                    <a:latin typeface="Bahnschrift SemiLight" panose="020B0502040204020203" pitchFamily="34" charset="0"/>
                  </a:rPr>
                  <a:t>Non-parametric method uses the </a:t>
                </a:r>
                <a:r>
                  <a:rPr lang="en-US" sz="1800" b="0" i="0" u="none" strike="noStrike" baseline="0" dirty="0">
                    <a:solidFill>
                      <a:srgbClr val="000000"/>
                    </a:solidFill>
                    <a:highlight>
                      <a:srgbClr val="FFEE9E"/>
                    </a:highlight>
                    <a:latin typeface="Bahnschrift SemiBold" panose="020B0502040204020203" pitchFamily="34" charset="0"/>
                  </a:rPr>
                  <a:t>histogram back-projection</a:t>
                </a:r>
                <a:r>
                  <a:rPr lang="en-US" sz="1800" b="0" i="0" u="none" strike="noStrike" baseline="0" dirty="0">
                    <a:solidFill>
                      <a:srgbClr val="000000"/>
                    </a:solidFill>
                    <a:latin typeface="Bahnschrift SemiLight" panose="020B0502040204020203" pitchFamily="34" charset="0"/>
                  </a:rPr>
                  <a:t> technique using the RGB values transformed into the normalized color coordinate. It’s a </a:t>
                </a:r>
                <a:r>
                  <a:rPr lang="en-US" sz="1800" b="1" i="0" u="none" strike="noStrike" baseline="0" dirty="0">
                    <a:solidFill>
                      <a:srgbClr val="000000"/>
                    </a:solidFill>
                    <a:highlight>
                      <a:srgbClr val="FFEE9E"/>
                    </a:highlight>
                    <a:latin typeface="Bahnschrift SemiBold" panose="020B0502040204020203" pitchFamily="34" charset="0"/>
                  </a:rPr>
                  <a:t>non-computational</a:t>
                </a:r>
                <a:r>
                  <a:rPr lang="en-US" sz="1800" b="0" i="0" u="none" strike="noStrike" baseline="0" dirty="0">
                    <a:solidFill>
                      <a:srgbClr val="000000"/>
                    </a:solidFill>
                    <a:latin typeface="Bahnschrift SemiLight" panose="020B0502040204020203" pitchFamily="34" charset="0"/>
                  </a:rPr>
                  <a:t> method since it treats histograms as just look-up tables. In this technique, th</a:t>
                </a:r>
                <a:r>
                  <a:rPr lang="en-US" sz="1800" dirty="0">
                    <a:solidFill>
                      <a:srgbClr val="000000"/>
                    </a:solidFill>
                    <a:latin typeface="Bahnschrift SemiLight" panose="020B0502040204020203" pitchFamily="34" charset="0"/>
                  </a:rPr>
                  <a:t>e binning size is crucial for segmentation </a:t>
                </a:r>
                <a:r>
                  <a:rPr lang="en-US" sz="1800" dirty="0"/>
                  <a:t>[1][2]</a:t>
                </a:r>
                <a:r>
                  <a:rPr lang="en-US" sz="1800" dirty="0">
                    <a:solidFill>
                      <a:srgbClr val="000000"/>
                    </a:solidFill>
                    <a:latin typeface="Bahnschrift SemiLight" panose="020B0502040204020203" pitchFamily="34" charset="0"/>
                  </a:rPr>
                  <a:t>.</a:t>
                </a:r>
              </a:p>
            </p:txBody>
          </p:sp>
        </mc:Choice>
        <mc:Fallback xmlns="">
          <p:sp>
            <p:nvSpPr>
              <p:cNvPr id="3" name="Content Placeholder 2">
                <a:extLst>
                  <a:ext uri="{FF2B5EF4-FFF2-40B4-BE49-F238E27FC236}">
                    <a16:creationId xmlns:a16="http://schemas.microsoft.com/office/drawing/2014/main" id="{3DBDFB5B-40B4-A32B-B7D3-E5A915F12739}"/>
                  </a:ext>
                </a:extLst>
              </p:cNvPr>
              <p:cNvSpPr>
                <a:spLocks noGrp="1" noRot="1" noChangeAspect="1" noMove="1" noResize="1" noEditPoints="1" noAdjustHandles="1" noChangeArrowheads="1" noChangeShapeType="1" noTextEdit="1"/>
              </p:cNvSpPr>
              <p:nvPr>
                <p:ph idx="1"/>
              </p:nvPr>
            </p:nvSpPr>
            <p:spPr>
              <a:blipFill>
                <a:blip r:embed="rId2"/>
                <a:stretch>
                  <a:fillRect l="-618" t="-726" r="-7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30AFEEB-B349-E31F-D31D-4A35F91C6741}"/>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D5E06690-DCD4-AC1B-226B-E96CAACF3B96}"/>
              </a:ext>
            </a:extLst>
          </p:cNvPr>
          <p:cNvSpPr>
            <a:spLocks noGrp="1"/>
          </p:cNvSpPr>
          <p:nvPr>
            <p:ph type="sldNum" sz="quarter" idx="12"/>
          </p:nvPr>
        </p:nvSpPr>
        <p:spPr/>
        <p:txBody>
          <a:bodyPr/>
          <a:lstStyle/>
          <a:p>
            <a:fld id="{8262CFD8-7A98-47E6-A2CC-B17DDA24BA0E}" type="slidenum">
              <a:rPr lang="en-US" smtClean="0"/>
              <a:t>10</a:t>
            </a:fld>
            <a:endParaRPr lang="en-US"/>
          </a:p>
        </p:txBody>
      </p:sp>
      <p:sp>
        <p:nvSpPr>
          <p:cNvPr id="6" name="Title 1">
            <a:extLst>
              <a:ext uri="{FF2B5EF4-FFF2-40B4-BE49-F238E27FC236}">
                <a16:creationId xmlns:a16="http://schemas.microsoft.com/office/drawing/2014/main" id="{45FEF080-81F3-B59D-67D8-D7E8F76FE648}"/>
              </a:ext>
            </a:extLst>
          </p:cNvPr>
          <p:cNvSpPr txBox="1">
            <a:spLocks/>
          </p:cNvSpPr>
          <p:nvPr/>
        </p:nvSpPr>
        <p:spPr>
          <a:xfrm>
            <a:off x="628649" y="3724564"/>
            <a:ext cx="7886700" cy="662396"/>
          </a:xfrm>
          <a:prstGeom prst="rect">
            <a:avLst/>
          </a:prstGeom>
          <a:effectLst/>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rgbClr val="D64045"/>
                </a:solidFill>
                <a:effectLst>
                  <a:outerShdw dist="38100" dir="8100000" algn="tr" rotWithShape="0">
                    <a:srgbClr val="467599"/>
                  </a:outerShdw>
                </a:effectLst>
                <a:latin typeface="Bahnschrift SemiBold Condensed" panose="020B0502040204020203" pitchFamily="34" charset="0"/>
                <a:ea typeface="+mj-ea"/>
                <a:cs typeface="+mj-cs"/>
              </a:defRPr>
            </a:lvl1pPr>
          </a:lstStyle>
          <a:p>
            <a:r>
              <a:rPr kumimoji="0" lang="en-US" sz="6000" b="0" i="0" u="none" strike="noStrike" kern="1200" cap="none" spc="-300" normalizeH="0" baseline="0" noProof="0" dirty="0">
                <a:ln>
                  <a:noFill/>
                </a:ln>
                <a:solidFill>
                  <a:srgbClr val="D64045"/>
                </a:solidFill>
                <a:effectLst>
                  <a:outerShdw dist="38100" dir="8100000" algn="tr" rotWithShape="0">
                    <a:srgbClr val="467599"/>
                  </a:outerShdw>
                </a:effectLst>
                <a:uLnTx/>
                <a:uFillTx/>
                <a:latin typeface="Bahnschrift SemiBold" panose="020B0502040204020203" pitchFamily="34" charset="0"/>
                <a:ea typeface="+mj-ea"/>
                <a:cs typeface="+mj-cs"/>
              </a:rPr>
              <a:t>Non-parametric</a:t>
            </a:r>
            <a:endParaRPr lang="en-US" dirty="0"/>
          </a:p>
        </p:txBody>
      </p:sp>
    </p:spTree>
    <p:extLst>
      <p:ext uri="{BB962C8B-B14F-4D97-AF65-F5344CB8AC3E}">
        <p14:creationId xmlns:p14="http://schemas.microsoft.com/office/powerpoint/2010/main" val="3203095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3E4DEB-2478-E429-D3E7-3C47BB749CC7}"/>
              </a:ext>
            </a:extLst>
          </p:cNvPr>
          <p:cNvSpPr>
            <a:spLocks noGrp="1"/>
          </p:cNvSpPr>
          <p:nvPr>
            <p:ph type="ftr" sz="quarter" idx="11"/>
          </p:nvPr>
        </p:nvSpPr>
        <p:spPr/>
        <p:txBody>
          <a:bodyPr/>
          <a:lstStyle/>
          <a:p>
            <a:r>
              <a:rPr lang="en-US"/>
              <a:t>Physics 305 - Computational Imaging</a:t>
            </a:r>
            <a:endParaRPr lang="en-US" dirty="0"/>
          </a:p>
        </p:txBody>
      </p:sp>
      <p:sp>
        <p:nvSpPr>
          <p:cNvPr id="8" name="Title 7">
            <a:extLst>
              <a:ext uri="{FF2B5EF4-FFF2-40B4-BE49-F238E27FC236}">
                <a16:creationId xmlns:a16="http://schemas.microsoft.com/office/drawing/2014/main" id="{9C73AC39-060C-19E7-85BB-8108074ABED4}"/>
              </a:ext>
            </a:extLst>
          </p:cNvPr>
          <p:cNvSpPr>
            <a:spLocks noGrp="1"/>
          </p:cNvSpPr>
          <p:nvPr>
            <p:ph type="title"/>
          </p:nvPr>
        </p:nvSpPr>
        <p:spPr/>
        <p:txBody>
          <a:bodyPr/>
          <a:lstStyle/>
          <a:p>
            <a:r>
              <a:rPr lang="en-US" dirty="0"/>
              <a:t>Results</a:t>
            </a:r>
          </a:p>
        </p:txBody>
      </p:sp>
      <p:sp>
        <p:nvSpPr>
          <p:cNvPr id="9" name="Content Placeholder 8">
            <a:extLst>
              <a:ext uri="{FF2B5EF4-FFF2-40B4-BE49-F238E27FC236}">
                <a16:creationId xmlns:a16="http://schemas.microsoft.com/office/drawing/2014/main" id="{556A5B65-1479-B841-B405-336FE6B9BD43}"/>
              </a:ext>
            </a:extLst>
          </p:cNvPr>
          <p:cNvSpPr>
            <a:spLocks noGrp="1"/>
          </p:cNvSpPr>
          <p:nvPr>
            <p:ph idx="1"/>
          </p:nvPr>
        </p:nvSpPr>
        <p:spPr/>
        <p:txBody>
          <a:bodyPr>
            <a:normAutofit/>
          </a:bodyPr>
          <a:lstStyle/>
          <a:p>
            <a:pPr marL="0" indent="0">
              <a:buNone/>
            </a:pPr>
            <a:r>
              <a:rPr lang="en-US" sz="1800" dirty="0"/>
              <a:t>Taking the light-brown and pink patch as ROIs, both first two algorithms had a very specific spatial segmentation. Intensity difference is just due to the </a:t>
            </a:r>
            <a:r>
              <a:rPr lang="en-US" sz="1800" dirty="0">
                <a:highlight>
                  <a:srgbClr val="FFEE9E"/>
                </a:highlight>
              </a:rPr>
              <a:t>parametric being probabilistic</a:t>
            </a:r>
            <a:r>
              <a:rPr lang="en-US" sz="1800" dirty="0"/>
              <a:t> while </a:t>
            </a:r>
            <a:r>
              <a:rPr lang="en-US" sz="1800" dirty="0">
                <a:highlight>
                  <a:srgbClr val="FFEE9E"/>
                </a:highlight>
              </a:rPr>
              <a:t>thresholding retained its original intensity values</a:t>
            </a:r>
            <a:r>
              <a:rPr lang="en-US" sz="1800" dirty="0"/>
              <a:t>. The non-parametric method was able to capture the even the brownish pixels in the skin and the shirt color, as well as the pink patterns. Unfortunately, the non-parametric method using the pink ROI has segmented unnecessary regions such us the brown patch and some portions of the skin.</a:t>
            </a:r>
          </a:p>
        </p:txBody>
      </p:sp>
      <p:sp>
        <p:nvSpPr>
          <p:cNvPr id="5" name="Slide Number Placeholder 4">
            <a:extLst>
              <a:ext uri="{FF2B5EF4-FFF2-40B4-BE49-F238E27FC236}">
                <a16:creationId xmlns:a16="http://schemas.microsoft.com/office/drawing/2014/main" id="{481A6806-C6BB-DC80-62C2-47189327CD7F}"/>
              </a:ext>
            </a:extLst>
          </p:cNvPr>
          <p:cNvSpPr>
            <a:spLocks noGrp="1"/>
          </p:cNvSpPr>
          <p:nvPr>
            <p:ph type="sldNum" sz="quarter" idx="12"/>
          </p:nvPr>
        </p:nvSpPr>
        <p:spPr/>
        <p:txBody>
          <a:bodyPr/>
          <a:lstStyle/>
          <a:p>
            <a:fld id="{8262CFD8-7A98-47E6-A2CC-B17DDA24BA0E}" type="slidenum">
              <a:rPr lang="en-US" smtClean="0"/>
              <a:pPr/>
              <a:t>11</a:t>
            </a:fld>
            <a:endParaRPr lang="en-US"/>
          </a:p>
        </p:txBody>
      </p:sp>
      <p:grpSp>
        <p:nvGrpSpPr>
          <p:cNvPr id="2" name="Group 1">
            <a:extLst>
              <a:ext uri="{FF2B5EF4-FFF2-40B4-BE49-F238E27FC236}">
                <a16:creationId xmlns:a16="http://schemas.microsoft.com/office/drawing/2014/main" id="{F91BFAF7-17D8-3284-4E87-EF2CDB3CF04C}"/>
              </a:ext>
            </a:extLst>
          </p:cNvPr>
          <p:cNvGrpSpPr/>
          <p:nvPr/>
        </p:nvGrpSpPr>
        <p:grpSpPr>
          <a:xfrm>
            <a:off x="909320" y="3400266"/>
            <a:ext cx="7325360" cy="2866391"/>
            <a:chOff x="914400" y="3489960"/>
            <a:chExt cx="7325360" cy="2866391"/>
          </a:xfrm>
        </p:grpSpPr>
        <p:pic>
          <p:nvPicPr>
            <p:cNvPr id="3080" name="Picture 8">
              <a:extLst>
                <a:ext uri="{FF2B5EF4-FFF2-40B4-BE49-F238E27FC236}">
                  <a16:creationId xmlns:a16="http://schemas.microsoft.com/office/drawing/2014/main" id="{21535724-DC40-8324-0762-0DA8FE892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829810"/>
              <a:ext cx="7315200" cy="152654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C489BA2-F264-0733-A3CB-9DA39A845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560" y="3489960"/>
              <a:ext cx="7315200" cy="153162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843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E4B2C404-F919-0172-6C3E-C1EE55667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756997"/>
            <a:ext cx="6400800" cy="142573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A0D3988-C5D5-1353-C65E-CC4B5E4D422A}"/>
              </a:ext>
            </a:extLst>
          </p:cNvPr>
          <p:cNvSpPr>
            <a:spLocks noGrp="1"/>
          </p:cNvSpPr>
          <p:nvPr>
            <p:ph type="ftr" sz="quarter" idx="11"/>
          </p:nvPr>
        </p:nvSpPr>
        <p:spPr/>
        <p:txBody>
          <a:bodyPr/>
          <a:lstStyle/>
          <a:p>
            <a:r>
              <a:rPr lang="en-US"/>
              <a:t>Physics 305 - Computational Imaging</a:t>
            </a:r>
            <a:endParaRPr lang="en-US" dirty="0"/>
          </a:p>
        </p:txBody>
      </p:sp>
      <p:sp>
        <p:nvSpPr>
          <p:cNvPr id="12" name="Title 11">
            <a:extLst>
              <a:ext uri="{FF2B5EF4-FFF2-40B4-BE49-F238E27FC236}">
                <a16:creationId xmlns:a16="http://schemas.microsoft.com/office/drawing/2014/main" id="{680DECFF-7B30-2EBB-A7D9-DFB67C3CBA9A}"/>
              </a:ext>
            </a:extLst>
          </p:cNvPr>
          <p:cNvSpPr>
            <a:spLocks noGrp="1"/>
          </p:cNvSpPr>
          <p:nvPr>
            <p:ph type="title"/>
          </p:nvPr>
        </p:nvSpPr>
        <p:spPr/>
        <p:txBody>
          <a:bodyPr/>
          <a:lstStyle/>
          <a:p>
            <a:r>
              <a:rPr lang="en-US" dirty="0"/>
              <a:t>Continuous Image/ROI</a:t>
            </a:r>
          </a:p>
        </p:txBody>
      </p:sp>
      <p:sp>
        <p:nvSpPr>
          <p:cNvPr id="13" name="Content Placeholder 12">
            <a:extLst>
              <a:ext uri="{FF2B5EF4-FFF2-40B4-BE49-F238E27FC236}">
                <a16:creationId xmlns:a16="http://schemas.microsoft.com/office/drawing/2014/main" id="{91F3D3E5-FFA4-8F15-DECA-7C44795A7595}"/>
              </a:ext>
            </a:extLst>
          </p:cNvPr>
          <p:cNvSpPr>
            <a:spLocks noGrp="1"/>
          </p:cNvSpPr>
          <p:nvPr>
            <p:ph idx="1"/>
          </p:nvPr>
        </p:nvSpPr>
        <p:spPr/>
        <p:txBody>
          <a:bodyPr>
            <a:normAutofit/>
          </a:bodyPr>
          <a:lstStyle/>
          <a:p>
            <a:pPr marL="0" indent="0">
              <a:buNone/>
            </a:pPr>
            <a:r>
              <a:rPr lang="en-US" sz="1800" dirty="0"/>
              <a:t>I was curious as to know how these algorithms would segment an image with no color discontinuities. Shown below shows the expected segmentation trends across all three methods for the </a:t>
            </a:r>
            <a:r>
              <a:rPr lang="en-US" sz="1800" dirty="0">
                <a:solidFill>
                  <a:schemeClr val="accent4">
                    <a:lumMod val="75000"/>
                  </a:schemeClr>
                </a:solidFill>
                <a:latin typeface="Bahnschrift SemiBold" panose="020B0502040204020203" pitchFamily="34" charset="0"/>
              </a:rPr>
              <a:t>yellow </a:t>
            </a:r>
            <a:r>
              <a:rPr lang="en-US" sz="1800" dirty="0">
                <a:latin typeface="Bahnschrift SemiBold" panose="020B0502040204020203" pitchFamily="34" charset="0"/>
              </a:rPr>
              <a:t>ROI</a:t>
            </a:r>
            <a:r>
              <a:rPr lang="en-US" sz="1800" dirty="0"/>
              <a:t>. Interestingly, choosing a continuous </a:t>
            </a:r>
            <a:r>
              <a:rPr lang="en-US" sz="1800" dirty="0">
                <a:solidFill>
                  <a:schemeClr val="accent6">
                    <a:lumMod val="75000"/>
                  </a:schemeClr>
                </a:solidFill>
                <a:latin typeface="Bahnschrift SemiBold" panose="020B0502040204020203" pitchFamily="34" charset="0"/>
              </a:rPr>
              <a:t>green</a:t>
            </a:r>
            <a:r>
              <a:rPr lang="en-US" sz="1800" dirty="0">
                <a:latin typeface="Bahnschrift SemiBold" panose="020B0502040204020203" pitchFamily="34" charset="0"/>
              </a:rPr>
              <a:t>-</a:t>
            </a:r>
            <a:r>
              <a:rPr lang="en-US" sz="1800" dirty="0">
                <a:solidFill>
                  <a:schemeClr val="accent4">
                    <a:lumMod val="75000"/>
                  </a:schemeClr>
                </a:solidFill>
                <a:latin typeface="Bahnschrift SemiBold" panose="020B0502040204020203" pitchFamily="34" charset="0"/>
              </a:rPr>
              <a:t>yellow</a:t>
            </a:r>
            <a:r>
              <a:rPr lang="en-US" sz="1800" dirty="0">
                <a:latin typeface="Bahnschrift SemiBold" panose="020B0502040204020203" pitchFamily="34" charset="0"/>
              </a:rPr>
              <a:t>-</a:t>
            </a:r>
            <a:r>
              <a:rPr lang="en-US" sz="1800" dirty="0">
                <a:solidFill>
                  <a:schemeClr val="accent2">
                    <a:lumMod val="75000"/>
                  </a:schemeClr>
                </a:solidFill>
                <a:latin typeface="Bahnschrift SemiBold" panose="020B0502040204020203" pitchFamily="34" charset="0"/>
              </a:rPr>
              <a:t>orange</a:t>
            </a:r>
            <a:r>
              <a:rPr lang="en-US" sz="1800" dirty="0"/>
              <a:t> </a:t>
            </a:r>
            <a:r>
              <a:rPr lang="en-US" sz="1800" dirty="0">
                <a:latin typeface="Bahnschrift SemiBold" panose="020B0502040204020203" pitchFamily="34" charset="0"/>
              </a:rPr>
              <a:t>ROI</a:t>
            </a:r>
            <a:r>
              <a:rPr lang="en-US" sz="1800" dirty="0"/>
              <a:t> revealed that </a:t>
            </a:r>
            <a:r>
              <a:rPr lang="en-US" sz="1800" dirty="0">
                <a:highlight>
                  <a:srgbClr val="FFEE9E"/>
                </a:highlight>
                <a:latin typeface="Bahnschrift SemiBold" panose="020B0502040204020203" pitchFamily="34" charset="0"/>
              </a:rPr>
              <a:t>thresholding</a:t>
            </a:r>
            <a:r>
              <a:rPr lang="en-US" sz="1800" dirty="0">
                <a:highlight>
                  <a:srgbClr val="FFEE9E"/>
                </a:highlight>
              </a:rPr>
              <a:t> is better in </a:t>
            </a:r>
            <a:r>
              <a:rPr lang="en-US" sz="1800" dirty="0">
                <a:highlight>
                  <a:srgbClr val="FFEE9E"/>
                </a:highlight>
                <a:latin typeface="Bahnschrift SemiBold" panose="020B0502040204020203" pitchFamily="34" charset="0"/>
              </a:rPr>
              <a:t>segmenting spatially</a:t>
            </a:r>
            <a:r>
              <a:rPr lang="en-US" sz="1800" dirty="0">
                <a:highlight>
                  <a:srgbClr val="FFEE9E"/>
                </a:highlight>
              </a:rPr>
              <a:t> </a:t>
            </a:r>
            <a:r>
              <a:rPr lang="en-US" sz="1800" dirty="0"/>
              <a:t>because of the AND operator embedded. The </a:t>
            </a:r>
            <a:r>
              <a:rPr lang="en-US" sz="1800" dirty="0">
                <a:highlight>
                  <a:srgbClr val="FFEE9E"/>
                </a:highlight>
                <a:latin typeface="Bahnschrift SemiBold" panose="020B0502040204020203" pitchFamily="34" charset="0"/>
              </a:rPr>
              <a:t>parametric</a:t>
            </a:r>
            <a:r>
              <a:rPr lang="en-US" sz="1800" dirty="0">
                <a:highlight>
                  <a:srgbClr val="FFEE9E"/>
                </a:highlight>
              </a:rPr>
              <a:t> method had a </a:t>
            </a:r>
            <a:r>
              <a:rPr lang="en-US" sz="1800" dirty="0">
                <a:highlight>
                  <a:srgbClr val="FFEE9E"/>
                </a:highlight>
                <a:latin typeface="Bahnschrift SemiBold" panose="020B0502040204020203" pitchFamily="34" charset="0"/>
              </a:rPr>
              <a:t>gradient segmentation</a:t>
            </a:r>
            <a:r>
              <a:rPr lang="en-US" sz="1800" dirty="0">
                <a:highlight>
                  <a:srgbClr val="FFEE9E"/>
                </a:highlight>
              </a:rPr>
              <a:t> </a:t>
            </a:r>
            <a:r>
              <a:rPr lang="en-US" sz="1800" dirty="0"/>
              <a:t>due to its gaussian nature while the non-parametric shows </a:t>
            </a:r>
            <a:r>
              <a:rPr lang="en-US" sz="1800" dirty="0">
                <a:latin typeface="Bahnschrift SemiBold" panose="020B0502040204020203" pitchFamily="34" charset="0"/>
              </a:rPr>
              <a:t>discrete segmentation</a:t>
            </a:r>
            <a:r>
              <a:rPr lang="en-US" sz="1800" dirty="0"/>
              <a:t> levels due to its discrete binning nature. </a:t>
            </a:r>
          </a:p>
        </p:txBody>
      </p:sp>
      <p:sp>
        <p:nvSpPr>
          <p:cNvPr id="5" name="Slide Number Placeholder 4">
            <a:extLst>
              <a:ext uri="{FF2B5EF4-FFF2-40B4-BE49-F238E27FC236}">
                <a16:creationId xmlns:a16="http://schemas.microsoft.com/office/drawing/2014/main" id="{236AD342-30C8-84BB-13BC-8FBF769391D0}"/>
              </a:ext>
            </a:extLst>
          </p:cNvPr>
          <p:cNvSpPr>
            <a:spLocks noGrp="1"/>
          </p:cNvSpPr>
          <p:nvPr>
            <p:ph type="sldNum" sz="quarter" idx="12"/>
          </p:nvPr>
        </p:nvSpPr>
        <p:spPr/>
        <p:txBody>
          <a:bodyPr/>
          <a:lstStyle/>
          <a:p>
            <a:fld id="{8262CFD8-7A98-47E6-A2CC-B17DDA24BA0E}" type="slidenum">
              <a:rPr lang="en-US" smtClean="0"/>
              <a:pPr/>
              <a:t>12</a:t>
            </a:fld>
            <a:endParaRPr lang="en-US"/>
          </a:p>
        </p:txBody>
      </p:sp>
      <p:pic>
        <p:nvPicPr>
          <p:cNvPr id="4098" name="Picture 2">
            <a:extLst>
              <a:ext uri="{FF2B5EF4-FFF2-40B4-BE49-F238E27FC236}">
                <a16:creationId xmlns:a16="http://schemas.microsoft.com/office/drawing/2014/main" id="{7FAF5BB2-7091-9EBF-0A62-80A2C32E2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497738"/>
            <a:ext cx="6400800" cy="14246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62CF30-DE80-739B-93CB-E753676C4B69}"/>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https://cdn3.vectorstock.com/i/1000x1000/23/52/abstract-twist-color-radial-gradient-rainbow-vector-20622352.jpg</a:t>
            </a:r>
          </a:p>
        </p:txBody>
      </p:sp>
    </p:spTree>
    <p:extLst>
      <p:ext uri="{BB962C8B-B14F-4D97-AF65-F5344CB8AC3E}">
        <p14:creationId xmlns:p14="http://schemas.microsoft.com/office/powerpoint/2010/main" val="381917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AC0C-D385-6066-9EEE-18A9C91E447E}"/>
              </a:ext>
            </a:extLst>
          </p:cNvPr>
          <p:cNvSpPr>
            <a:spLocks noGrp="1"/>
          </p:cNvSpPr>
          <p:nvPr>
            <p:ph type="title"/>
          </p:nvPr>
        </p:nvSpPr>
        <p:spPr/>
        <p:txBody>
          <a:bodyPr/>
          <a:lstStyle/>
          <a:p>
            <a:r>
              <a:rPr lang="en-US" dirty="0"/>
              <a:t>Bin-size effects</a:t>
            </a:r>
          </a:p>
        </p:txBody>
      </p:sp>
      <p:sp>
        <p:nvSpPr>
          <p:cNvPr id="3" name="Content Placeholder 2">
            <a:extLst>
              <a:ext uri="{FF2B5EF4-FFF2-40B4-BE49-F238E27FC236}">
                <a16:creationId xmlns:a16="http://schemas.microsoft.com/office/drawing/2014/main" id="{69F51AA1-2DB5-FBC8-EF32-5DAE2A2293EF}"/>
              </a:ext>
            </a:extLst>
          </p:cNvPr>
          <p:cNvSpPr>
            <a:spLocks noGrp="1"/>
          </p:cNvSpPr>
          <p:nvPr>
            <p:ph idx="1"/>
          </p:nvPr>
        </p:nvSpPr>
        <p:spPr/>
        <p:txBody>
          <a:bodyPr>
            <a:noAutofit/>
          </a:bodyPr>
          <a:lstStyle/>
          <a:p>
            <a:pPr marL="0" indent="0">
              <a:buNone/>
            </a:pPr>
            <a:r>
              <a:rPr lang="en-US" sz="1800" dirty="0"/>
              <a:t>The difference of the three algorithms have become more apparent when we applied the techniques on a continuous image and using a continuous ROI. In addition, the binning size is critical to how the non-parametric segmentation works. </a:t>
            </a:r>
            <a:r>
              <a:rPr lang="en-US" sz="1800" dirty="0">
                <a:latin typeface="Bahnschrift SemiBold" panose="020B0502040204020203" pitchFamily="34" charset="0"/>
              </a:rPr>
              <a:t>Larger bin size</a:t>
            </a:r>
            <a:r>
              <a:rPr lang="en-US" sz="1800" dirty="0"/>
              <a:t> means smaller bins for the look-up table and thus, the </a:t>
            </a:r>
            <a:r>
              <a:rPr lang="en-US" sz="1800" dirty="0">
                <a:latin typeface="Bahnschrift SemiBold" panose="020B0502040204020203" pitchFamily="34" charset="0"/>
              </a:rPr>
              <a:t>segmentation becomes very specific</a:t>
            </a:r>
            <a:r>
              <a:rPr lang="en-US" sz="1800" dirty="0"/>
              <a:t> as shown below.</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2400" dirty="0"/>
              <a:t>On the next portions, we look on how these segmentation algorithms fare in practical applications such as </a:t>
            </a:r>
            <a:r>
              <a:rPr lang="en-US" sz="2400" dirty="0">
                <a:highlight>
                  <a:srgbClr val="FFEE9E"/>
                </a:highlight>
                <a:latin typeface="Bahnschrift SemiBold" panose="020B0502040204020203" pitchFamily="34" charset="0"/>
              </a:rPr>
              <a:t>art imaging</a:t>
            </a:r>
            <a:r>
              <a:rPr lang="en-US" sz="2400" dirty="0"/>
              <a:t> and </a:t>
            </a:r>
            <a:r>
              <a:rPr lang="en-US" sz="2400" dirty="0">
                <a:highlight>
                  <a:srgbClr val="FFEE9E"/>
                </a:highlight>
                <a:latin typeface="Bahnschrift SemiBold" panose="020B0502040204020203" pitchFamily="34" charset="0"/>
              </a:rPr>
              <a:t>video biomechanics</a:t>
            </a:r>
            <a:r>
              <a:rPr lang="en-US" sz="2400" dirty="0"/>
              <a:t>.</a:t>
            </a:r>
          </a:p>
        </p:txBody>
      </p:sp>
      <p:pic>
        <p:nvPicPr>
          <p:cNvPr id="2052" name="Picture 4">
            <a:extLst>
              <a:ext uri="{FF2B5EF4-FFF2-40B4-BE49-F238E27FC236}">
                <a16:creationId xmlns:a16="http://schemas.microsoft.com/office/drawing/2014/main" id="{09C3B9FA-4BF8-88DC-CF06-7D18FB5E8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2692450"/>
            <a:ext cx="6400800" cy="184578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8D73511-702E-85E6-4B04-E6C95DCD1C7C}"/>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B9437CBF-74A5-11C0-32CF-FC6440BFEC9C}"/>
              </a:ext>
            </a:extLst>
          </p:cNvPr>
          <p:cNvSpPr>
            <a:spLocks noGrp="1"/>
          </p:cNvSpPr>
          <p:nvPr>
            <p:ph type="sldNum" sz="quarter" idx="12"/>
          </p:nvPr>
        </p:nvSpPr>
        <p:spPr/>
        <p:txBody>
          <a:bodyPr/>
          <a:lstStyle/>
          <a:p>
            <a:fld id="{8262CFD8-7A98-47E6-A2CC-B17DDA24BA0E}" type="slidenum">
              <a:rPr lang="en-US" smtClean="0"/>
              <a:t>13</a:t>
            </a:fld>
            <a:endParaRPr lang="en-US"/>
          </a:p>
        </p:txBody>
      </p:sp>
      <p:pic>
        <p:nvPicPr>
          <p:cNvPr id="7" name="Picture 6" descr="A close up of some fruit&#10;&#10;Description automatically generated with low confidence">
            <a:extLst>
              <a:ext uri="{FF2B5EF4-FFF2-40B4-BE49-F238E27FC236}">
                <a16:creationId xmlns:a16="http://schemas.microsoft.com/office/drawing/2014/main" id="{AC4D42EE-5421-AE89-61DF-E44CC9E86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72" y="2874188"/>
            <a:ext cx="1188720" cy="1589198"/>
          </a:xfrm>
          <a:prstGeom prst="rect">
            <a:avLst/>
          </a:prstGeom>
        </p:spPr>
      </p:pic>
      <p:sp>
        <p:nvSpPr>
          <p:cNvPr id="10" name="TextBox 9">
            <a:extLst>
              <a:ext uri="{FF2B5EF4-FFF2-40B4-BE49-F238E27FC236}">
                <a16:creationId xmlns:a16="http://schemas.microsoft.com/office/drawing/2014/main" id="{62AEC8D1-1716-9A12-7A88-728C6C7E6ADC}"/>
              </a:ext>
            </a:extLst>
          </p:cNvPr>
          <p:cNvSpPr txBox="1"/>
          <p:nvPr/>
        </p:nvSpPr>
        <p:spPr>
          <a:xfrm>
            <a:off x="748665" y="4507955"/>
            <a:ext cx="4572000" cy="253403"/>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http://www.michiganapples.com/Portals/0/New%20Fall.jpg</a:t>
            </a:r>
          </a:p>
        </p:txBody>
      </p:sp>
    </p:spTree>
    <p:extLst>
      <p:ext uri="{BB962C8B-B14F-4D97-AF65-F5344CB8AC3E}">
        <p14:creationId xmlns:p14="http://schemas.microsoft.com/office/powerpoint/2010/main" val="1420461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8C85C2-7BB4-95FA-438F-B020A215B2F8}"/>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0D5CCAF7-B0BF-A8FA-0D8F-8624BBD6387D}"/>
              </a:ext>
            </a:extLst>
          </p:cNvPr>
          <p:cNvSpPr>
            <a:spLocks noGrp="1"/>
          </p:cNvSpPr>
          <p:nvPr>
            <p:ph type="title"/>
          </p:nvPr>
        </p:nvSpPr>
        <p:spPr/>
        <p:txBody>
          <a:bodyPr/>
          <a:lstStyle/>
          <a:p>
            <a:r>
              <a:rPr lang="en-US" dirty="0"/>
              <a:t>Craquelures</a:t>
            </a:r>
          </a:p>
        </p:txBody>
      </p:sp>
      <p:sp>
        <p:nvSpPr>
          <p:cNvPr id="4" name="Content Placeholder 3">
            <a:extLst>
              <a:ext uri="{FF2B5EF4-FFF2-40B4-BE49-F238E27FC236}">
                <a16:creationId xmlns:a16="http://schemas.microsoft.com/office/drawing/2014/main" id="{2D257CA2-A7D6-D5AA-BC9F-41861E82616F}"/>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Craquelures are the breakage patterns present in very old paintings commonly due to paint degradation </a:t>
            </a:r>
            <a:r>
              <a:rPr lang="en-US" sz="1800" b="0" i="0" u="none" strike="noStrike" baseline="0" dirty="0">
                <a:solidFill>
                  <a:srgbClr val="000000"/>
                </a:solidFill>
              </a:rPr>
              <a:t>[3]</a:t>
            </a:r>
            <a:r>
              <a:rPr lang="en-US" sz="1800" b="0" i="0" u="none" strike="noStrike" baseline="0" dirty="0">
                <a:solidFill>
                  <a:srgbClr val="000000"/>
                </a:solidFill>
                <a:latin typeface="Bahnschrift SemiLight" panose="020B0502040204020203" pitchFamily="34" charset="0"/>
              </a:rPr>
              <a:t>. I applied the algorithms on the samp</a:t>
            </a:r>
            <a:r>
              <a:rPr lang="en-US" sz="1800" dirty="0">
                <a:solidFill>
                  <a:srgbClr val="000000"/>
                </a:solidFill>
                <a:latin typeface="Bahnschrift SemiLight" panose="020B0502040204020203" pitchFamily="34" charset="0"/>
              </a:rPr>
              <a:t>le</a:t>
            </a:r>
            <a:r>
              <a:rPr lang="en-US" sz="1800" b="0" i="0" u="none" strike="noStrike" baseline="0" dirty="0">
                <a:solidFill>
                  <a:srgbClr val="000000"/>
                </a:solidFill>
                <a:latin typeface="Bahnschrift SemiLight" panose="020B0502040204020203" pitchFamily="34" charset="0"/>
              </a:rPr>
              <a:t> painting below. Here I chose the eye portion as the ROI as it had similar color to the painting cracks. </a:t>
            </a:r>
            <a:r>
              <a:rPr lang="en-US" sz="1800" b="0" i="0" u="none" strike="noStrike" baseline="0" dirty="0">
                <a:solidFill>
                  <a:srgbClr val="000000"/>
                </a:solidFill>
                <a:latin typeface="Bahnschrift SemiBold" panose="020B0502040204020203" pitchFamily="34" charset="0"/>
              </a:rPr>
              <a:t>Thresholding</a:t>
            </a:r>
            <a:r>
              <a:rPr lang="en-US" sz="1800" b="0" i="0" u="none" strike="noStrike" baseline="0" dirty="0">
                <a:solidFill>
                  <a:srgbClr val="000000"/>
                </a:solidFill>
                <a:latin typeface="Bahnschrift SemiLight" panose="020B0502040204020203" pitchFamily="34" charset="0"/>
              </a:rPr>
              <a:t> was able to only segment </a:t>
            </a:r>
            <a:r>
              <a:rPr lang="en-US" sz="1800" b="0" i="0" u="none" strike="noStrike" baseline="0" dirty="0">
                <a:solidFill>
                  <a:srgbClr val="000000"/>
                </a:solidFill>
                <a:latin typeface="Bahnschrift SemiBold" panose="020B0502040204020203" pitchFamily="34" charset="0"/>
              </a:rPr>
              <a:t>dominant</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facial</a:t>
            </a:r>
            <a:r>
              <a:rPr lang="en-US" sz="1800" b="0" i="0" u="none" strike="noStrike" baseline="0" dirty="0">
                <a:solidFill>
                  <a:srgbClr val="000000"/>
                </a:solidFill>
                <a:latin typeface="Bahnschrift SemiLight" panose="020B0502040204020203" pitchFamily="34" charset="0"/>
              </a:rPr>
              <a:t> </a:t>
            </a:r>
            <a:r>
              <a:rPr lang="en-US" sz="1800" b="0" i="0" u="none" strike="noStrike" baseline="0" dirty="0">
                <a:solidFill>
                  <a:srgbClr val="000000"/>
                </a:solidFill>
                <a:latin typeface="Bahnschrift SemiBold" panose="020B0502040204020203" pitchFamily="34" charset="0"/>
              </a:rPr>
              <a:t>lines</a:t>
            </a:r>
            <a:r>
              <a:rPr lang="en-US" sz="1800" b="0" i="0" u="none" strike="noStrike" baseline="0" dirty="0">
                <a:solidFill>
                  <a:srgbClr val="000000"/>
                </a:solidFill>
                <a:latin typeface="Bahnschrift SemiLight" panose="020B0502040204020203" pitchFamily="34" charset="0"/>
              </a:rPr>
              <a:t> and </a:t>
            </a:r>
            <a:r>
              <a:rPr lang="en-US" sz="1800" b="0" i="0" u="none" strike="noStrike" baseline="0" dirty="0">
                <a:solidFill>
                  <a:srgbClr val="000000"/>
                </a:solidFill>
                <a:latin typeface="Bahnschrift SemiBold" panose="020B0502040204020203" pitchFamily="34" charset="0"/>
              </a:rPr>
              <a:t>shadows</a:t>
            </a:r>
            <a:r>
              <a:rPr lang="en-US" sz="1800" b="0" i="0" u="none" strike="noStrike" baseline="0" dirty="0">
                <a:solidFill>
                  <a:srgbClr val="000000"/>
                </a:solidFill>
                <a:latin typeface="Bahnschrift SemiLight" panose="020B0502040204020203" pitchFamily="34" charset="0"/>
              </a:rPr>
              <a:t>, implying </a:t>
            </a:r>
            <a:r>
              <a:rPr lang="en-US" sz="1800" dirty="0">
                <a:solidFill>
                  <a:srgbClr val="000000"/>
                </a:solidFill>
                <a:latin typeface="Bahnschrift SemiLight" panose="020B0502040204020203" pitchFamily="34" charset="0"/>
              </a:rPr>
              <a:t>that segmentation is better spatially only if the ROI color information is rich.</a:t>
            </a:r>
            <a:r>
              <a:rPr lang="en-US" sz="1800" b="0" i="0" u="none" strike="noStrike" baseline="0" dirty="0">
                <a:solidFill>
                  <a:srgbClr val="000000"/>
                </a:solidFill>
                <a:latin typeface="Bahnschrift SemiLight" panose="020B0502040204020203" pitchFamily="34" charset="0"/>
              </a:rPr>
              <a:t> Meanwhile, the other methods captured these “cracks” but </a:t>
            </a:r>
            <a:r>
              <a:rPr lang="en-US" sz="1800" dirty="0">
                <a:solidFill>
                  <a:srgbClr val="000000"/>
                </a:solidFill>
                <a:highlight>
                  <a:srgbClr val="FFEE9E"/>
                </a:highlight>
                <a:latin typeface="Bahnschrift SemiBold" panose="020B0502040204020203" pitchFamily="34" charset="0"/>
              </a:rPr>
              <a:t>parametric segmentation</a:t>
            </a:r>
            <a:r>
              <a:rPr lang="en-US" sz="180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Light" panose="020B0502040204020203" pitchFamily="34" charset="0"/>
              </a:rPr>
              <a:t>was able to </a:t>
            </a:r>
            <a:r>
              <a:rPr lang="en-US" sz="1800" b="0" i="0" u="none" strike="noStrike" baseline="0" dirty="0">
                <a:solidFill>
                  <a:srgbClr val="000000"/>
                </a:solidFill>
                <a:highlight>
                  <a:srgbClr val="FFEE9E"/>
                </a:highlight>
                <a:latin typeface="Bahnschrift SemiBold" panose="020B0502040204020203" pitchFamily="34" charset="0"/>
              </a:rPr>
              <a:t>accentuate</a:t>
            </a:r>
            <a:r>
              <a:rPr lang="en-US" sz="1800" b="0" i="0" u="none" strike="noStrike" baseline="0" dirty="0">
                <a:solidFill>
                  <a:srgbClr val="000000"/>
                </a:solidFill>
                <a:highlight>
                  <a:srgbClr val="FFEE9E"/>
                </a:highlight>
                <a:latin typeface="Bahnschrift SemiLight" panose="020B0502040204020203" pitchFamily="34" charset="0"/>
              </a:rPr>
              <a:t> </a:t>
            </a:r>
            <a:r>
              <a:rPr lang="en-US" sz="1800" b="0" i="0" u="none" strike="noStrike" baseline="0" dirty="0">
                <a:solidFill>
                  <a:srgbClr val="000000"/>
                </a:solidFill>
                <a:highlight>
                  <a:srgbClr val="FFEE9E"/>
                </a:highlight>
                <a:latin typeface="Bahnschrift SemiBold" panose="020B0502040204020203" pitchFamily="34" charset="0"/>
              </a:rPr>
              <a:t>the finest lines</a:t>
            </a:r>
            <a:r>
              <a:rPr lang="en-US" sz="1800" b="0" i="0" u="none" strike="noStrike" baseline="0" dirty="0">
                <a:solidFill>
                  <a:srgbClr val="000000"/>
                </a:solidFill>
                <a:latin typeface="Bahnschrift SemiLight" panose="020B0502040204020203" pitchFamily="34" charset="0"/>
              </a:rPr>
              <a:t> whereas these </a:t>
            </a:r>
            <a:r>
              <a:rPr lang="en-US" sz="1800" b="0" i="0" u="none" strike="noStrike" baseline="0" dirty="0">
                <a:solidFill>
                  <a:srgbClr val="000000"/>
                </a:solidFill>
              </a:rPr>
              <a:t>details</a:t>
            </a:r>
            <a:r>
              <a:rPr lang="en-US" sz="1800" b="0" i="0" u="none" strike="noStrike" baseline="0" dirty="0">
                <a:solidFill>
                  <a:srgbClr val="000000"/>
                </a:solidFill>
                <a:latin typeface="Bahnschrift SemiLight" panose="020B0502040204020203" pitchFamily="34" charset="0"/>
              </a:rPr>
              <a:t> could get </a:t>
            </a:r>
            <a:r>
              <a:rPr lang="en-US" sz="1800" b="0" i="0" u="none" strike="noStrike" baseline="0" dirty="0">
                <a:solidFill>
                  <a:srgbClr val="000000"/>
                </a:solidFill>
                <a:latin typeface="Bahnschrift SemiBold" panose="020B0502040204020203" pitchFamily="34" charset="0"/>
              </a:rPr>
              <a:t>lost due to the binning limitation of the non-parametric method</a:t>
            </a:r>
            <a:r>
              <a:rPr lang="en-US" sz="1800" b="0" i="0" u="none" strike="noStrike" baseline="0" dirty="0">
                <a:solidFill>
                  <a:srgbClr val="000000"/>
                </a:solidFill>
                <a:latin typeface="Bahnschrift SemiLight" panose="020B0502040204020203" pitchFamily="34" charset="0"/>
              </a:rPr>
              <a:t>. </a:t>
            </a:r>
            <a:endParaRPr lang="en-US" dirty="0">
              <a:latin typeface="Bahnschrift SemiLight" panose="020B0502040204020203" pitchFamily="34" charset="0"/>
            </a:endParaRPr>
          </a:p>
        </p:txBody>
      </p:sp>
      <p:sp>
        <p:nvSpPr>
          <p:cNvPr id="5" name="Slide Number Placeholder 4">
            <a:extLst>
              <a:ext uri="{FF2B5EF4-FFF2-40B4-BE49-F238E27FC236}">
                <a16:creationId xmlns:a16="http://schemas.microsoft.com/office/drawing/2014/main" id="{3D10D4DF-AF42-9DFE-3A59-EFE39EA68170}"/>
              </a:ext>
            </a:extLst>
          </p:cNvPr>
          <p:cNvSpPr>
            <a:spLocks noGrp="1"/>
          </p:cNvSpPr>
          <p:nvPr>
            <p:ph type="sldNum" sz="quarter" idx="12"/>
          </p:nvPr>
        </p:nvSpPr>
        <p:spPr/>
        <p:txBody>
          <a:bodyPr/>
          <a:lstStyle/>
          <a:p>
            <a:fld id="{8262CFD8-7A98-47E6-A2CC-B17DDA24BA0E}" type="slidenum">
              <a:rPr lang="en-US" smtClean="0"/>
              <a:t>14</a:t>
            </a:fld>
            <a:endParaRPr lang="en-US"/>
          </a:p>
        </p:txBody>
      </p:sp>
      <p:pic>
        <p:nvPicPr>
          <p:cNvPr id="5122" name="Picture 2">
            <a:extLst>
              <a:ext uri="{FF2B5EF4-FFF2-40B4-BE49-F238E27FC236}">
                <a16:creationId xmlns:a16="http://schemas.microsoft.com/office/drawing/2014/main" id="{46EB5D68-E67B-7E50-AAB0-C138BE8A85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486" y="3700462"/>
            <a:ext cx="7315200" cy="24765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44B5EF-1F9D-0D05-5DA5-11180E72D150}"/>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[3] https://www.hki.fitzmuseum.cam.ac.uk/projects/cracks</a:t>
            </a:r>
          </a:p>
        </p:txBody>
      </p:sp>
    </p:spTree>
    <p:extLst>
      <p:ext uri="{BB962C8B-B14F-4D97-AF65-F5344CB8AC3E}">
        <p14:creationId xmlns:p14="http://schemas.microsoft.com/office/powerpoint/2010/main" val="271840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BA7FCC5-8924-E2C9-C21D-B909590C3D8D}"/>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5774C6F6-55E6-6A55-5C7C-C05811279893}"/>
              </a:ext>
            </a:extLst>
          </p:cNvPr>
          <p:cNvSpPr>
            <a:spLocks noGrp="1"/>
          </p:cNvSpPr>
          <p:nvPr>
            <p:ph type="title"/>
          </p:nvPr>
        </p:nvSpPr>
        <p:spPr>
          <a:xfrm>
            <a:off x="628650" y="365127"/>
            <a:ext cx="8401050" cy="662396"/>
          </a:xfrm>
        </p:spPr>
        <p:txBody>
          <a:bodyPr/>
          <a:lstStyle/>
          <a:p>
            <a:r>
              <a:rPr lang="en-US" dirty="0"/>
              <a:t>Van Gogh’s Starry Night</a:t>
            </a:r>
          </a:p>
        </p:txBody>
      </p:sp>
      <p:sp>
        <p:nvSpPr>
          <p:cNvPr id="4" name="Content Placeholder 3">
            <a:extLst>
              <a:ext uri="{FF2B5EF4-FFF2-40B4-BE49-F238E27FC236}">
                <a16:creationId xmlns:a16="http://schemas.microsoft.com/office/drawing/2014/main" id="{9A646D16-D5E7-FD4E-6141-7171DB58E8A1}"/>
              </a:ext>
            </a:extLst>
          </p:cNvPr>
          <p:cNvSpPr>
            <a:spLocks noGrp="1"/>
          </p:cNvSpPr>
          <p:nvPr>
            <p:ph idx="1"/>
          </p:nvPr>
        </p:nvSpPr>
        <p:spPr/>
        <p:txBody>
          <a:bodyPr>
            <a:normAutofit/>
          </a:bodyPr>
          <a:lstStyle/>
          <a:p>
            <a:pPr marL="0" indent="0">
              <a:buNone/>
            </a:pPr>
            <a:r>
              <a:rPr lang="en-US" sz="1800" dirty="0"/>
              <a:t>Starry Night is a world-renowned painting with distinct stroke styles [4]. By applying segmentation techniques, the image texture is highlighted. Shown below are the patterns extracted using the </a:t>
            </a:r>
            <a:r>
              <a:rPr lang="en-US" sz="1800" dirty="0">
                <a:solidFill>
                  <a:schemeClr val="accent4">
                    <a:lumMod val="75000"/>
                  </a:schemeClr>
                </a:solidFill>
                <a:latin typeface="Bahnschrift SemiBold" panose="020B0502040204020203" pitchFamily="34" charset="0"/>
              </a:rPr>
              <a:t>yellow circular strokes</a:t>
            </a:r>
            <a:r>
              <a:rPr lang="en-US" sz="1800" dirty="0"/>
              <a:t>,</a:t>
            </a:r>
            <a:r>
              <a:rPr lang="en-US" sz="1800" dirty="0">
                <a:latin typeface="Bahnschrift SemiBold" panose="020B0502040204020203" pitchFamily="34" charset="0"/>
              </a:rPr>
              <a:t> </a:t>
            </a:r>
            <a:r>
              <a:rPr lang="en-US" sz="1800" dirty="0">
                <a:solidFill>
                  <a:schemeClr val="accent2">
                    <a:lumMod val="50000"/>
                  </a:schemeClr>
                </a:solidFill>
                <a:latin typeface="Bahnschrift SemiBold" panose="020B0502040204020203" pitchFamily="34" charset="0"/>
              </a:rPr>
              <a:t>dark-brown vertical wave strokes</a:t>
            </a:r>
            <a:r>
              <a:rPr lang="en-US" sz="1800" dirty="0"/>
              <a:t>, and </a:t>
            </a:r>
            <a:r>
              <a:rPr lang="en-US" sz="1800" dirty="0">
                <a:solidFill>
                  <a:srgbClr val="467599"/>
                </a:solidFill>
                <a:latin typeface="Bahnschrift SemiBold" panose="020B0502040204020203" pitchFamily="34" charset="0"/>
              </a:rPr>
              <a:t>blue diagonal strokes</a:t>
            </a:r>
            <a:r>
              <a:rPr lang="en-US" sz="1800" dirty="0"/>
              <a:t>. Since the ROIs are color rich strokes, we can see how </a:t>
            </a:r>
            <a:r>
              <a:rPr lang="en-US" sz="1800" dirty="0">
                <a:highlight>
                  <a:srgbClr val="FFEE9E"/>
                </a:highlight>
                <a:latin typeface="Bahnschrift SemiBold" panose="020B0502040204020203" pitchFamily="34" charset="0"/>
              </a:rPr>
              <a:t>thresholding was able to emphasize the rich pattern</a:t>
            </a:r>
            <a:r>
              <a:rPr lang="en-US" sz="1800" dirty="0"/>
              <a:t>. Color segmentation allows us to view art in a different lens and characterize them using quantifiable features such as texture.</a:t>
            </a:r>
          </a:p>
        </p:txBody>
      </p:sp>
      <p:sp>
        <p:nvSpPr>
          <p:cNvPr id="5" name="Slide Number Placeholder 4">
            <a:extLst>
              <a:ext uri="{FF2B5EF4-FFF2-40B4-BE49-F238E27FC236}">
                <a16:creationId xmlns:a16="http://schemas.microsoft.com/office/drawing/2014/main" id="{52C5311B-E43B-A7F5-55B0-66B76C095E5F}"/>
              </a:ext>
            </a:extLst>
          </p:cNvPr>
          <p:cNvSpPr>
            <a:spLocks noGrp="1"/>
          </p:cNvSpPr>
          <p:nvPr>
            <p:ph type="sldNum" sz="quarter" idx="12"/>
          </p:nvPr>
        </p:nvSpPr>
        <p:spPr/>
        <p:txBody>
          <a:bodyPr/>
          <a:lstStyle/>
          <a:p>
            <a:fld id="{8262CFD8-7A98-47E6-A2CC-B17DDA24BA0E}" type="slidenum">
              <a:rPr lang="en-US" smtClean="0"/>
              <a:t>15</a:t>
            </a:fld>
            <a:endParaRPr lang="en-US"/>
          </a:p>
        </p:txBody>
      </p:sp>
      <p:pic>
        <p:nvPicPr>
          <p:cNvPr id="6148" name="Picture 4">
            <a:extLst>
              <a:ext uri="{FF2B5EF4-FFF2-40B4-BE49-F238E27FC236}">
                <a16:creationId xmlns:a16="http://schemas.microsoft.com/office/drawing/2014/main" id="{ABF61AED-5C83-62E7-AE0E-AFE3E24EA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180367"/>
            <a:ext cx="7315200" cy="111887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5B17CB3-5528-AC1A-BC74-DE963EBA96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061865"/>
            <a:ext cx="7315200" cy="11176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BCF9982A-DD95-B824-A0E6-4F8DDBD68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21472"/>
            <a:ext cx="7315200" cy="11163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3751B8-0FFB-9C0A-CE11-6EF36EC2DD11}"/>
              </a:ext>
            </a:extLst>
          </p:cNvPr>
          <p:cNvSpPr txBox="1"/>
          <p:nvPr/>
        </p:nvSpPr>
        <p:spPr>
          <a:xfrm>
            <a:off x="748664" y="6105260"/>
            <a:ext cx="7023735" cy="245708"/>
          </a:xfrm>
          <a:prstGeom prst="rect">
            <a:avLst/>
          </a:prstGeom>
          <a:noFill/>
        </p:spPr>
        <p:txBody>
          <a:bodyPr wrap="square">
            <a:spAutoFit/>
          </a:bodyPr>
          <a:lstStyle/>
          <a:p>
            <a:pPr>
              <a:lnSpc>
                <a:spcPct val="110000"/>
              </a:lnSpc>
              <a:spcBef>
                <a:spcPts val="0"/>
              </a:spcBef>
            </a:pPr>
            <a:r>
              <a:rPr lang="en-US" sz="1000" dirty="0">
                <a:solidFill>
                  <a:srgbClr val="D64045"/>
                </a:solidFill>
                <a:latin typeface="Bahnschrift Light" panose="020B0502040204020203" pitchFamily="34" charset="0"/>
              </a:rPr>
              <a:t>[4] https://ustynazimnyfruzynska.blogspot.com/2019/03/gambar-hd-lukisan.html</a:t>
            </a:r>
          </a:p>
        </p:txBody>
      </p:sp>
    </p:spTree>
    <p:extLst>
      <p:ext uri="{BB962C8B-B14F-4D97-AF65-F5344CB8AC3E}">
        <p14:creationId xmlns:p14="http://schemas.microsoft.com/office/powerpoint/2010/main" val="1643771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4C3A30F1-ABD0-3C02-02F7-795B32109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066178"/>
            <a:ext cx="7315200" cy="12877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54EBBAE-1DBB-8279-FFA2-CA06F1145E66}"/>
              </a:ext>
            </a:extLst>
          </p:cNvPr>
          <p:cNvSpPr>
            <a:spLocks noGrp="1"/>
          </p:cNvSpPr>
          <p:nvPr>
            <p:ph type="title"/>
          </p:nvPr>
        </p:nvSpPr>
        <p:spPr/>
        <p:txBody>
          <a:bodyPr/>
          <a:lstStyle/>
          <a:p>
            <a:r>
              <a:rPr lang="en-US" dirty="0"/>
              <a:t>In-motion</a:t>
            </a:r>
          </a:p>
        </p:txBody>
      </p:sp>
      <p:sp>
        <p:nvSpPr>
          <p:cNvPr id="3" name="Content Placeholder 2">
            <a:extLst>
              <a:ext uri="{FF2B5EF4-FFF2-40B4-BE49-F238E27FC236}">
                <a16:creationId xmlns:a16="http://schemas.microsoft.com/office/drawing/2014/main" id="{86D6855E-5268-41A1-B682-64EB3C2D3F6D}"/>
              </a:ext>
            </a:extLst>
          </p:cNvPr>
          <p:cNvSpPr>
            <a:spLocks noGrp="1"/>
          </p:cNvSpPr>
          <p:nvPr>
            <p:ph idx="1"/>
          </p:nvPr>
        </p:nvSpPr>
        <p:spPr/>
        <p:txBody>
          <a:bodyPr/>
          <a:lstStyle/>
          <a:p>
            <a:pPr marL="0" indent="0">
              <a:buNone/>
            </a:pPr>
            <a:r>
              <a:rPr lang="en-US" sz="1800" b="0" i="0" u="none" strike="noStrike" baseline="0" dirty="0">
                <a:solidFill>
                  <a:srgbClr val="000000"/>
                </a:solidFill>
                <a:latin typeface="Bahnschrift SemiLight" panose="020B0502040204020203" pitchFamily="34" charset="0"/>
              </a:rPr>
              <a:t>In video-biomechanics, tracking movements often starts with segmenting the target region. </a:t>
            </a:r>
            <a:r>
              <a:rPr lang="en-US" sz="1800" dirty="0">
                <a:solidFill>
                  <a:srgbClr val="000000"/>
                </a:solidFill>
                <a:latin typeface="Bahnschrift SemiLight" panose="020B0502040204020203" pitchFamily="34" charset="0"/>
              </a:rPr>
              <a:t>U</a:t>
            </a:r>
            <a:r>
              <a:rPr lang="en-US" sz="1800" b="0" i="0" u="none" strike="noStrike" baseline="0" dirty="0">
                <a:solidFill>
                  <a:srgbClr val="000000"/>
                </a:solidFill>
                <a:latin typeface="Bahnschrift SemiLight" panose="020B0502040204020203" pitchFamily="34" charset="0"/>
              </a:rPr>
              <a:t>sing the motion shot captured by Kenneth Domingo, I chose my skin as an ROI. All algorithms segmented the image decently but here we highlight how </a:t>
            </a:r>
            <a:r>
              <a:rPr lang="en-US" sz="1800" b="0" i="0" u="none" strike="noStrike" baseline="0" dirty="0">
                <a:solidFill>
                  <a:srgbClr val="000000"/>
                </a:solidFill>
                <a:highlight>
                  <a:srgbClr val="FFEE9E"/>
                </a:highlight>
                <a:latin typeface="Bahnschrift SemiBold" panose="020B0502040204020203" pitchFamily="34" charset="0"/>
              </a:rPr>
              <a:t>robust the non-parametric segmentation is given an un-even illumination in the scene</a:t>
            </a:r>
            <a:r>
              <a:rPr lang="en-US" sz="1800" b="0" i="0" u="none" strike="noStrike" baseline="0" dirty="0">
                <a:solidFill>
                  <a:srgbClr val="000000"/>
                </a:solidFill>
                <a:latin typeface="Bahnschrift SemiLight" panose="020B0502040204020203" pitchFamily="34" charset="0"/>
              </a:rPr>
              <a:t>.</a:t>
            </a:r>
            <a:endParaRPr lang="en-US" dirty="0">
              <a:latin typeface="Bahnschrift SemiLight" panose="020B0502040204020203" pitchFamily="34" charset="0"/>
            </a:endParaRPr>
          </a:p>
        </p:txBody>
      </p:sp>
      <p:sp>
        <p:nvSpPr>
          <p:cNvPr id="4" name="Footer Placeholder 3">
            <a:extLst>
              <a:ext uri="{FF2B5EF4-FFF2-40B4-BE49-F238E27FC236}">
                <a16:creationId xmlns:a16="http://schemas.microsoft.com/office/drawing/2014/main" id="{3A93BECB-9D1E-2409-FC58-0556968C220B}"/>
              </a:ext>
            </a:extLst>
          </p:cNvPr>
          <p:cNvSpPr>
            <a:spLocks noGrp="1"/>
          </p:cNvSpPr>
          <p:nvPr>
            <p:ph type="ftr" sz="quarter" idx="11"/>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06496602-393F-6F79-4694-FE7AA4BFC8D5}"/>
              </a:ext>
            </a:extLst>
          </p:cNvPr>
          <p:cNvSpPr>
            <a:spLocks noGrp="1"/>
          </p:cNvSpPr>
          <p:nvPr>
            <p:ph type="sldNum" sz="quarter" idx="12"/>
          </p:nvPr>
        </p:nvSpPr>
        <p:spPr/>
        <p:txBody>
          <a:bodyPr/>
          <a:lstStyle/>
          <a:p>
            <a:fld id="{8262CFD8-7A98-47E6-A2CC-B17DDA24BA0E}" type="slidenum">
              <a:rPr lang="en-US" smtClean="0"/>
              <a:t>16</a:t>
            </a:fld>
            <a:endParaRPr lang="en-US"/>
          </a:p>
        </p:txBody>
      </p:sp>
      <p:pic>
        <p:nvPicPr>
          <p:cNvPr id="7170" name="Picture 2">
            <a:extLst>
              <a:ext uri="{FF2B5EF4-FFF2-40B4-BE49-F238E27FC236}">
                <a16:creationId xmlns:a16="http://schemas.microsoft.com/office/drawing/2014/main" id="{33C15C4D-0338-F08C-E099-5EC73A65B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28095"/>
            <a:ext cx="7315200" cy="263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458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6483B3-727B-6750-9ED6-B2F4881BD404}"/>
              </a:ext>
            </a:extLst>
          </p:cNvPr>
          <p:cNvSpPr>
            <a:spLocks noGrp="1"/>
          </p:cNvSpPr>
          <p:nvPr>
            <p:ph type="body" idx="1"/>
          </p:nvPr>
        </p:nvSpPr>
        <p:spPr/>
        <p:txBody>
          <a:bodyPr>
            <a:noAutofit/>
          </a:bodyPr>
          <a:lstStyle/>
          <a:p>
            <a:pPr marL="98583" indent="457200">
              <a:spcBef>
                <a:spcPts val="0"/>
              </a:spcBef>
              <a:buNone/>
            </a:pPr>
            <a:r>
              <a:rPr lang="en-US" sz="1600" dirty="0"/>
              <a:t>My personal research background in image processing helped me a lot in doing this activity with ease. Some of the results presented in this report were recreations of what I did in my Applied Physics 186 – Color Segmentation report. I believe I was able to deliver a sufficient output and explained the nuances in the results using segmentation techniques. By showcasing practical applications in art and biomechanics, the strengths and limitations of the technique were generalized. I thoroughly enjoyed accomplishing this activity.</a:t>
            </a:r>
          </a:p>
          <a:p>
            <a:pPr marL="98583" indent="457200">
              <a:spcBef>
                <a:spcPts val="0"/>
              </a:spcBef>
              <a:buNone/>
            </a:pPr>
            <a:r>
              <a:rPr lang="en-US" sz="1600" dirty="0"/>
              <a:t>With that said, I’d give myself a score of </a:t>
            </a:r>
            <a:r>
              <a:rPr lang="en-US" sz="2400" dirty="0">
                <a:highlight>
                  <a:srgbClr val="FFEE9E"/>
                </a:highlight>
                <a:latin typeface="Bahnschrift SemiBold" panose="020B0502040204020203" pitchFamily="34" charset="0"/>
              </a:rPr>
              <a:t>100/100.</a:t>
            </a:r>
            <a:endParaRPr lang="en-US" sz="1600" dirty="0">
              <a:highlight>
                <a:srgbClr val="FFEE9E"/>
              </a:highlight>
              <a:latin typeface="Bahnschrift SemiBold" panose="020B0502040204020203" pitchFamily="34" charset="0"/>
            </a:endParaRPr>
          </a:p>
        </p:txBody>
      </p:sp>
      <p:sp>
        <p:nvSpPr>
          <p:cNvPr id="3" name="Title 2">
            <a:extLst>
              <a:ext uri="{FF2B5EF4-FFF2-40B4-BE49-F238E27FC236}">
                <a16:creationId xmlns:a16="http://schemas.microsoft.com/office/drawing/2014/main" id="{EF5EA2E9-543C-5772-1879-751B1BAA6A2E}"/>
              </a:ext>
            </a:extLst>
          </p:cNvPr>
          <p:cNvSpPr>
            <a:spLocks noGrp="1"/>
          </p:cNvSpPr>
          <p:nvPr>
            <p:ph type="title"/>
          </p:nvPr>
        </p:nvSpPr>
        <p:spPr/>
        <p:txBody>
          <a:bodyPr/>
          <a:lstStyle/>
          <a:p>
            <a:r>
              <a:rPr lang="en-US" dirty="0"/>
              <a:t>	reflection</a:t>
            </a:r>
          </a:p>
        </p:txBody>
      </p:sp>
      <p:sp>
        <p:nvSpPr>
          <p:cNvPr id="4" name="Footer Placeholder 3">
            <a:extLst>
              <a:ext uri="{FF2B5EF4-FFF2-40B4-BE49-F238E27FC236}">
                <a16:creationId xmlns:a16="http://schemas.microsoft.com/office/drawing/2014/main" id="{E462F082-5F9E-BA92-CF27-85284CDAA079}"/>
              </a:ext>
            </a:extLst>
          </p:cNvPr>
          <p:cNvSpPr>
            <a:spLocks noGrp="1"/>
          </p:cNvSpPr>
          <p:nvPr>
            <p:ph type="ftr" sz="quarter" idx="3"/>
          </p:nvPr>
        </p:nvSpPr>
        <p:spPr/>
        <p:txBody>
          <a:bodyPr/>
          <a:lstStyle/>
          <a:p>
            <a:r>
              <a:rPr lang="en-US"/>
              <a:t>Physics 305 - Computational Imaging</a:t>
            </a:r>
            <a:endParaRPr lang="en-US" dirty="0"/>
          </a:p>
        </p:txBody>
      </p:sp>
      <p:sp>
        <p:nvSpPr>
          <p:cNvPr id="5" name="Slide Number Placeholder 4">
            <a:extLst>
              <a:ext uri="{FF2B5EF4-FFF2-40B4-BE49-F238E27FC236}">
                <a16:creationId xmlns:a16="http://schemas.microsoft.com/office/drawing/2014/main" id="{E59FD54D-8B8D-B294-4630-7806F2DCBE31}"/>
              </a:ext>
            </a:extLst>
          </p:cNvPr>
          <p:cNvSpPr>
            <a:spLocks noGrp="1"/>
          </p:cNvSpPr>
          <p:nvPr>
            <p:ph type="sldNum" sz="quarter" idx="4"/>
          </p:nvPr>
        </p:nvSpPr>
        <p:spPr/>
        <p:txBody>
          <a:bodyPr/>
          <a:lstStyle/>
          <a:p>
            <a:fld id="{8262CFD8-7A98-47E6-A2CC-B17DDA24BA0E}" type="slidenum">
              <a:rPr lang="en-US" smtClean="0"/>
              <a:pPr/>
              <a:t>17</a:t>
            </a:fld>
            <a:endParaRPr lang="en-US"/>
          </a:p>
        </p:txBody>
      </p:sp>
      <p:sp>
        <p:nvSpPr>
          <p:cNvPr id="6" name="Text Placeholder 5">
            <a:extLst>
              <a:ext uri="{FF2B5EF4-FFF2-40B4-BE49-F238E27FC236}">
                <a16:creationId xmlns:a16="http://schemas.microsoft.com/office/drawing/2014/main" id="{1325DC06-CF2F-26E1-794C-D4FBA1291416}"/>
              </a:ext>
            </a:extLst>
          </p:cNvPr>
          <p:cNvSpPr>
            <a:spLocks noGrp="1"/>
          </p:cNvSpPr>
          <p:nvPr>
            <p:ph type="body" idx="10"/>
          </p:nvPr>
        </p:nvSpPr>
        <p:spPr/>
        <p:txBody>
          <a:bodyPr/>
          <a:lstStyle/>
          <a:p>
            <a:pPr>
              <a:lnSpc>
                <a:spcPct val="100000"/>
              </a:lnSpc>
            </a:pPr>
            <a:r>
              <a:rPr lang="en-US" dirty="0"/>
              <a:t>[1] M. Soriano, Applied Physics 186 - Image Segmentation, (2019).</a:t>
            </a:r>
          </a:p>
          <a:p>
            <a:pPr>
              <a:lnSpc>
                <a:spcPct val="100000"/>
              </a:lnSpc>
            </a:pPr>
            <a:r>
              <a:rPr lang="en-US" dirty="0"/>
              <a:t>[2] M. Soriano, Physics 301 - Color Segmentation, (2022).</a:t>
            </a:r>
          </a:p>
          <a:p>
            <a:pPr>
              <a:lnSpc>
                <a:spcPct val="100000"/>
              </a:lnSpc>
            </a:pPr>
            <a:r>
              <a:rPr lang="en-US" dirty="0"/>
              <a:t>[3]</a:t>
            </a:r>
            <a:r>
              <a:rPr lang="en-US" sz="1400" dirty="0">
                <a:latin typeface="Bahnschrift Light" panose="020B0502040204020203" pitchFamily="34" charset="0"/>
              </a:rPr>
              <a:t> </a:t>
            </a:r>
            <a:r>
              <a:rPr lang="en-US" sz="1400" dirty="0">
                <a:latin typeface="Bahnschrift Light" panose="020B0502040204020203" pitchFamily="34" charset="0"/>
                <a:hlinkClick r:id="rId2"/>
              </a:rPr>
              <a:t>https://www.hki.fitzmuseum.cam.ac.uk/projects/cracks</a:t>
            </a:r>
            <a:endParaRPr lang="en-US" sz="1400" dirty="0">
              <a:latin typeface="Bahnschrift Light" panose="020B0502040204020203" pitchFamily="34" charset="0"/>
            </a:endParaRPr>
          </a:p>
          <a:p>
            <a:pPr>
              <a:lnSpc>
                <a:spcPct val="100000"/>
              </a:lnSpc>
            </a:pPr>
            <a:r>
              <a:rPr lang="en-US" dirty="0"/>
              <a:t>[4] </a:t>
            </a:r>
            <a:r>
              <a:rPr lang="en-US" dirty="0">
                <a:hlinkClick r:id="rId3"/>
              </a:rPr>
              <a:t>https://ustynazimnyfruzynska.blogspot.com/2019/03/gambar-hd-lukisan.html</a:t>
            </a:r>
            <a:r>
              <a:rPr lang="en-US" dirty="0"/>
              <a:t> </a:t>
            </a:r>
          </a:p>
          <a:p>
            <a:pPr>
              <a:lnSpc>
                <a:spcPct val="100000"/>
              </a:lnSpc>
            </a:pPr>
            <a:r>
              <a:rPr lang="en-US" dirty="0"/>
              <a:t>M. Bartolome, Activity #7 – Image Segmentation, (2015).            </a:t>
            </a:r>
            <a:r>
              <a:rPr lang="en-US" dirty="0">
                <a:hlinkClick r:id="rId4"/>
              </a:rPr>
              <a:t>https://barteezy.wordpress.com/2015/10/05/activity-7-image-segmentationo/</a:t>
            </a:r>
            <a:endParaRPr lang="en-US" dirty="0"/>
          </a:p>
          <a:p>
            <a:pPr>
              <a:lnSpc>
                <a:spcPct val="100000"/>
              </a:lnSpc>
            </a:pPr>
            <a:r>
              <a:rPr lang="en-US" dirty="0">
                <a:hlinkClick r:id="rId5"/>
              </a:rPr>
              <a:t>https://rlprincipe.wixsite.com/reneprincipejr/post/image-segmentation</a:t>
            </a:r>
            <a:r>
              <a:rPr lang="en-US" dirty="0"/>
              <a:t> </a:t>
            </a:r>
          </a:p>
          <a:p>
            <a:pPr>
              <a:lnSpc>
                <a:spcPct val="100000"/>
              </a:lnSpc>
            </a:pPr>
            <a:endParaRPr lang="en-US" dirty="0"/>
          </a:p>
          <a:p>
            <a:pPr>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350046809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16D3ED8-0133-6C9C-7B41-825E4BE71831}"/>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FD98B02D-F7B1-CACE-01EA-155A5FE35C49}"/>
              </a:ext>
            </a:extLst>
          </p:cNvPr>
          <p:cNvSpPr>
            <a:spLocks noGrp="1"/>
          </p:cNvSpPr>
          <p:nvPr>
            <p:ph type="title"/>
          </p:nvPr>
        </p:nvSpPr>
        <p:spPr/>
        <p:txBody>
          <a:bodyPr/>
          <a:lstStyle/>
          <a:p>
            <a:r>
              <a:rPr lang="en-US" dirty="0"/>
              <a:t>	 objectives</a:t>
            </a:r>
          </a:p>
        </p:txBody>
      </p:sp>
      <p:sp>
        <p:nvSpPr>
          <p:cNvPr id="2" name="Footer Placeholder 1">
            <a:extLst>
              <a:ext uri="{FF2B5EF4-FFF2-40B4-BE49-F238E27FC236}">
                <a16:creationId xmlns:a16="http://schemas.microsoft.com/office/drawing/2014/main" id="{AA8E345C-C9FD-F1F1-2FC0-9480CA05DB1B}"/>
              </a:ext>
            </a:extLst>
          </p:cNvPr>
          <p:cNvSpPr>
            <a:spLocks noGrp="1"/>
          </p:cNvSpPr>
          <p:nvPr>
            <p:ph type="ftr" sz="quarter" idx="3"/>
          </p:nvPr>
        </p:nvSpPr>
        <p:spPr/>
        <p:txBody>
          <a:bodyPr/>
          <a:lstStyle/>
          <a:p>
            <a:r>
              <a:rPr lang="en-US"/>
              <a:t>Physics 305 - Computational Imaging</a:t>
            </a:r>
            <a:endParaRPr lang="en-US" dirty="0"/>
          </a:p>
        </p:txBody>
      </p:sp>
      <p:sp>
        <p:nvSpPr>
          <p:cNvPr id="6" name="Slide Number Placeholder 5">
            <a:extLst>
              <a:ext uri="{FF2B5EF4-FFF2-40B4-BE49-F238E27FC236}">
                <a16:creationId xmlns:a16="http://schemas.microsoft.com/office/drawing/2014/main" id="{CBA0F427-5C8A-A64F-D76A-DA973EB93A90}"/>
              </a:ext>
            </a:extLst>
          </p:cNvPr>
          <p:cNvSpPr>
            <a:spLocks noGrp="1"/>
          </p:cNvSpPr>
          <p:nvPr>
            <p:ph type="sldNum" sz="quarter" idx="4"/>
          </p:nvPr>
        </p:nvSpPr>
        <p:spPr/>
        <p:txBody>
          <a:bodyPr/>
          <a:lstStyle/>
          <a:p>
            <a:fld id="{8262CFD8-7A98-47E6-A2CC-B17DDA24BA0E}" type="slidenum">
              <a:rPr lang="en-US" smtClean="0"/>
              <a:pPr/>
              <a:t>2</a:t>
            </a:fld>
            <a:endParaRPr lang="en-US"/>
          </a:p>
        </p:txBody>
      </p:sp>
      <p:sp>
        <p:nvSpPr>
          <p:cNvPr id="9" name="Text Placeholder 8">
            <a:extLst>
              <a:ext uri="{FF2B5EF4-FFF2-40B4-BE49-F238E27FC236}">
                <a16:creationId xmlns:a16="http://schemas.microsoft.com/office/drawing/2014/main" id="{9DFA7A2D-E3A0-16E0-8F06-7527D4D19057}"/>
              </a:ext>
            </a:extLst>
          </p:cNvPr>
          <p:cNvSpPr>
            <a:spLocks noGrp="1"/>
          </p:cNvSpPr>
          <p:nvPr>
            <p:ph type="body" idx="10"/>
          </p:nvPr>
        </p:nvSpPr>
        <p:spPr/>
        <p:txBody>
          <a:bodyPr/>
          <a:lstStyle/>
          <a:p>
            <a:r>
              <a:rPr lang="en-US" dirty="0"/>
              <a:t>result 1</a:t>
            </a:r>
          </a:p>
          <a:p>
            <a:r>
              <a:rPr lang="en-US" dirty="0"/>
              <a:t>result 2</a:t>
            </a:r>
          </a:p>
        </p:txBody>
      </p:sp>
      <p:sp>
        <p:nvSpPr>
          <p:cNvPr id="11" name="Text Placeholder 10">
            <a:extLst>
              <a:ext uri="{FF2B5EF4-FFF2-40B4-BE49-F238E27FC236}">
                <a16:creationId xmlns:a16="http://schemas.microsoft.com/office/drawing/2014/main" id="{5115DFD5-C84D-66C4-45DB-A0C56112D46D}"/>
              </a:ext>
            </a:extLst>
          </p:cNvPr>
          <p:cNvSpPr>
            <a:spLocks noGrp="1"/>
          </p:cNvSpPr>
          <p:nvPr>
            <p:ph type="body" idx="11"/>
          </p:nvPr>
        </p:nvSpPr>
        <p:spPr/>
        <p:txBody>
          <a:bodyPr/>
          <a:lstStyle/>
          <a:p>
            <a:r>
              <a:rPr lang="en-US" dirty="0">
                <a:hlinkClick r:id="rId2"/>
              </a:rPr>
              <a:t>Physics-301/Activity 1 - Color </a:t>
            </a:r>
            <a:r>
              <a:rPr lang="en-US" dirty="0" err="1">
                <a:hlinkClick r:id="rId2"/>
              </a:rPr>
              <a:t>Segmentation.ipynb</a:t>
            </a:r>
            <a:r>
              <a:rPr lang="en-US" dirty="0">
                <a:hlinkClick r:id="rId2"/>
              </a:rPr>
              <a:t> at main · </a:t>
            </a:r>
            <a:r>
              <a:rPr lang="en-US" dirty="0" err="1">
                <a:hlinkClick r:id="rId2"/>
              </a:rPr>
              <a:t>reneprincipejr</a:t>
            </a:r>
            <a:r>
              <a:rPr lang="en-US" dirty="0">
                <a:hlinkClick r:id="rId2"/>
              </a:rPr>
              <a:t>/Physics-301 (github.com) </a:t>
            </a:r>
            <a:endParaRPr lang="en-US" dirty="0"/>
          </a:p>
          <a:p>
            <a:r>
              <a:rPr lang="en-US" dirty="0">
                <a:hlinkClick r:id="rId3"/>
              </a:rPr>
              <a:t>https://drive.google.com/file/d/10yAmcNsyWs8dfkm6fHbPrnsFiF5YHBX9/view?usp=sharing</a:t>
            </a:r>
            <a:r>
              <a:rPr lang="en-US" dirty="0"/>
              <a:t> </a:t>
            </a:r>
          </a:p>
        </p:txBody>
      </p:sp>
      <p:graphicFrame>
        <p:nvGraphicFramePr>
          <p:cNvPr id="7" name="Text Placeholder 1">
            <a:extLst>
              <a:ext uri="{FF2B5EF4-FFF2-40B4-BE49-F238E27FC236}">
                <a16:creationId xmlns:a16="http://schemas.microsoft.com/office/drawing/2014/main" id="{11698C16-426B-2986-7244-52D2AAFE639D}"/>
              </a:ext>
            </a:extLst>
          </p:cNvPr>
          <p:cNvGraphicFramePr/>
          <p:nvPr>
            <p:extLst>
              <p:ext uri="{D42A27DB-BD31-4B8C-83A1-F6EECF244321}">
                <p14:modId xmlns:p14="http://schemas.microsoft.com/office/powerpoint/2010/main" val="3421190902"/>
              </p:ext>
            </p:extLst>
          </p:nvPr>
        </p:nvGraphicFramePr>
        <p:xfrm>
          <a:off x="628649" y="707306"/>
          <a:ext cx="8058151" cy="2137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524554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A845E8-B9E4-6195-2D41-BB53725A5D25}"/>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FC556C4-F77C-7E17-DA3C-41BD1D92CD96}"/>
              </a:ext>
            </a:extLst>
          </p:cNvPr>
          <p:cNvSpPr>
            <a:spLocks noGrp="1"/>
          </p:cNvSpPr>
          <p:nvPr>
            <p:ph type="title"/>
          </p:nvPr>
        </p:nvSpPr>
        <p:spPr/>
        <p:txBody>
          <a:bodyPr/>
          <a:lstStyle/>
          <a:p>
            <a:r>
              <a:rPr lang="en-US" dirty="0"/>
              <a:t>Background</a:t>
            </a:r>
          </a:p>
        </p:txBody>
      </p:sp>
      <p:sp>
        <p:nvSpPr>
          <p:cNvPr id="4" name="Content Placeholder 3">
            <a:extLst>
              <a:ext uri="{FF2B5EF4-FFF2-40B4-BE49-F238E27FC236}">
                <a16:creationId xmlns:a16="http://schemas.microsoft.com/office/drawing/2014/main" id="{4D27BEF5-D2DE-7159-FF3F-BC4393F7158A}"/>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3EAF0428-1DF8-4672-1EA5-29FADF300226}"/>
              </a:ext>
            </a:extLst>
          </p:cNvPr>
          <p:cNvSpPr>
            <a:spLocks noGrp="1"/>
          </p:cNvSpPr>
          <p:nvPr>
            <p:ph type="sldNum" sz="quarter" idx="12"/>
          </p:nvPr>
        </p:nvSpPr>
        <p:spPr/>
        <p:txBody>
          <a:bodyPr/>
          <a:lstStyle/>
          <a:p>
            <a:fld id="{8262CFD8-7A98-47E6-A2CC-B17DDA24BA0E}" type="slidenum">
              <a:rPr lang="en-US" smtClean="0"/>
              <a:t>3</a:t>
            </a:fld>
            <a:endParaRPr lang="en-US"/>
          </a:p>
        </p:txBody>
      </p:sp>
      <p:pic>
        <p:nvPicPr>
          <p:cNvPr id="1026" name="Picture 2">
            <a:extLst>
              <a:ext uri="{FF2B5EF4-FFF2-40B4-BE49-F238E27FC236}">
                <a16:creationId xmlns:a16="http://schemas.microsoft.com/office/drawing/2014/main" id="{272E2B20-6FFB-90D4-C934-AFB3C2270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100" y="3781743"/>
            <a:ext cx="7315200" cy="23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62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5E83E6-2E38-A8B7-5C0D-440BB557A8CA}"/>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4D3F8BB7-04BA-5528-5180-89D27CF4AEE5}"/>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93CB965-E2E8-7AB7-57C8-E0EB42D30AD6}"/>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428969E-D975-AB7F-382A-60AC339C4F6C}"/>
              </a:ext>
            </a:extLst>
          </p:cNvPr>
          <p:cNvSpPr>
            <a:spLocks noGrp="1"/>
          </p:cNvSpPr>
          <p:nvPr>
            <p:ph type="sldNum" sz="quarter" idx="12"/>
          </p:nvPr>
        </p:nvSpPr>
        <p:spPr/>
        <p:txBody>
          <a:bodyPr/>
          <a:lstStyle/>
          <a:p>
            <a:fld id="{8262CFD8-7A98-47E6-A2CC-B17DDA24BA0E}" type="slidenum">
              <a:rPr lang="en-US" smtClean="0"/>
              <a:t>4</a:t>
            </a:fld>
            <a:endParaRPr lang="en-US"/>
          </a:p>
        </p:txBody>
      </p:sp>
      <p:pic>
        <p:nvPicPr>
          <p:cNvPr id="2050" name="Picture 2">
            <a:extLst>
              <a:ext uri="{FF2B5EF4-FFF2-40B4-BE49-F238E27FC236}">
                <a16:creationId xmlns:a16="http://schemas.microsoft.com/office/drawing/2014/main" id="{C7371DA0-912B-EA90-4D77-0FA9C8AA2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84007"/>
            <a:ext cx="5486400" cy="18449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78C3D19-5407-9BB3-4025-528C64F74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945318"/>
            <a:ext cx="7315200" cy="242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107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65BF107-69D7-3E37-3BF0-776E46397B9B}"/>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555798AB-2E32-86A3-C2D4-62DA84225F00}"/>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EF1B6D8F-7698-5770-5A6C-98840A3611EC}"/>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ACE10FEF-F6A8-0DDC-5D10-FE2D1B0A36D4}"/>
              </a:ext>
            </a:extLst>
          </p:cNvPr>
          <p:cNvSpPr>
            <a:spLocks noGrp="1"/>
          </p:cNvSpPr>
          <p:nvPr>
            <p:ph type="sldNum" sz="quarter" idx="12"/>
          </p:nvPr>
        </p:nvSpPr>
        <p:spPr/>
        <p:txBody>
          <a:bodyPr/>
          <a:lstStyle/>
          <a:p>
            <a:fld id="{8262CFD8-7A98-47E6-A2CC-B17DDA24BA0E}" type="slidenum">
              <a:rPr lang="en-US" smtClean="0"/>
              <a:t>5</a:t>
            </a:fld>
            <a:endParaRPr lang="en-US"/>
          </a:p>
        </p:txBody>
      </p:sp>
      <p:pic>
        <p:nvPicPr>
          <p:cNvPr id="3074" name="Picture 2">
            <a:extLst>
              <a:ext uri="{FF2B5EF4-FFF2-40B4-BE49-F238E27FC236}">
                <a16:creationId xmlns:a16="http://schemas.microsoft.com/office/drawing/2014/main" id="{8A316467-E915-1406-27B7-9F3BF0269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67100"/>
            <a:ext cx="8229600" cy="2724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59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D05947-49A3-AAC9-64A7-E347EEB5565A}"/>
              </a:ext>
            </a:extLst>
          </p:cNvPr>
          <p:cNvSpPr>
            <a:spLocks noGrp="1"/>
          </p:cNvSpPr>
          <p:nvPr>
            <p:ph type="ftr" sz="quarter" idx="11"/>
          </p:nvPr>
        </p:nvSpPr>
        <p:spPr/>
        <p:txBody>
          <a:bodyPr/>
          <a:lstStyle/>
          <a:p>
            <a:r>
              <a:rPr lang="en-US"/>
              <a:t>Physics 305 - Computational Imaging</a:t>
            </a:r>
            <a:endParaRPr lang="en-US" dirty="0"/>
          </a:p>
        </p:txBody>
      </p:sp>
      <p:sp>
        <p:nvSpPr>
          <p:cNvPr id="3" name="Title 2">
            <a:extLst>
              <a:ext uri="{FF2B5EF4-FFF2-40B4-BE49-F238E27FC236}">
                <a16:creationId xmlns:a16="http://schemas.microsoft.com/office/drawing/2014/main" id="{15CE9F22-E8EE-8EBA-B1CA-0BA64309B064}"/>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5A267722-A26D-B68F-A45F-DD86B4AD9DFD}"/>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E215F287-2FED-EE21-6C29-A175041DEC7A}"/>
              </a:ext>
            </a:extLst>
          </p:cNvPr>
          <p:cNvSpPr>
            <a:spLocks noGrp="1"/>
          </p:cNvSpPr>
          <p:nvPr>
            <p:ph type="sldNum" sz="quarter" idx="12"/>
          </p:nvPr>
        </p:nvSpPr>
        <p:spPr/>
        <p:txBody>
          <a:bodyPr/>
          <a:lstStyle/>
          <a:p>
            <a:fld id="{8262CFD8-7A98-47E6-A2CC-B17DDA24BA0E}" type="slidenum">
              <a:rPr lang="en-US" smtClean="0"/>
              <a:t>6</a:t>
            </a:fld>
            <a:endParaRPr lang="en-US"/>
          </a:p>
        </p:txBody>
      </p:sp>
      <p:pic>
        <p:nvPicPr>
          <p:cNvPr id="4098" name="Picture 2">
            <a:extLst>
              <a:ext uri="{FF2B5EF4-FFF2-40B4-BE49-F238E27FC236}">
                <a16:creationId xmlns:a16="http://schemas.microsoft.com/office/drawing/2014/main" id="{7A847D09-425D-F9A4-3EEE-26A04EBAE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2826"/>
            <a:ext cx="9144000" cy="389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488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909E-2A3A-76BB-F2AA-4E9B17F26D00}"/>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CE74CC9-655D-68B1-5F60-5C08DD885B5C}"/>
              </a:ext>
            </a:extLst>
          </p:cNvPr>
          <p:cNvSpPr>
            <a:spLocks noGrp="1"/>
          </p:cNvSpPr>
          <p:nvPr>
            <p:ph idx="1"/>
          </p:nvPr>
        </p:nvSpPr>
        <p:spPr/>
        <p:txBody>
          <a:bodyPr>
            <a:noAutofit/>
          </a:bodyPr>
          <a:lstStyle/>
          <a:p>
            <a:pPr marL="0" indent="0">
              <a:buNone/>
            </a:pPr>
            <a:r>
              <a:rPr lang="en-US" sz="1800" dirty="0">
                <a:latin typeface="Bahnschrift SemiLight" panose="020B0502040204020203" pitchFamily="34" charset="0"/>
              </a:rPr>
              <a:t>Human eyes have cones and rods which allows depiction of trichromatic color and brightness, respectively. The same mechanism governs how digital cameras capture color and how devices display them accordingly. For example, a </a:t>
            </a:r>
            <a:r>
              <a:rPr lang="en-US" sz="1800" dirty="0">
                <a:highlight>
                  <a:srgbClr val="FFEE9E"/>
                </a:highlight>
                <a:latin typeface="Bahnschrift SemiBold" panose="020B0502040204020203" pitchFamily="34" charset="0"/>
              </a:rPr>
              <a:t>colorful image</a:t>
            </a:r>
            <a:r>
              <a:rPr lang="en-US" sz="1800" dirty="0">
                <a:latin typeface="Bahnschrift SemiBold" panose="020B0502040204020203" pitchFamily="34" charset="0"/>
              </a:rPr>
              <a:t> </a:t>
            </a:r>
            <a:r>
              <a:rPr lang="en-US" sz="1800" dirty="0">
                <a:latin typeface="Bahnschrift SemiLight" panose="020B0502040204020203" pitchFamily="34" charset="0"/>
              </a:rPr>
              <a:t>shown below is a </a:t>
            </a:r>
            <a:r>
              <a:rPr lang="en-US" sz="1800" dirty="0">
                <a:latin typeface="Bahnschrift SemiBold" panose="020B0502040204020203" pitchFamily="34" charset="0"/>
              </a:rPr>
              <a:t>combination</a:t>
            </a:r>
            <a:r>
              <a:rPr lang="en-US" sz="1800" dirty="0">
                <a:latin typeface="Bahnschrift SemiLight" panose="020B0502040204020203" pitchFamily="34" charset="0"/>
              </a:rPr>
              <a:t> of responses from the three primary channels, namely </a:t>
            </a:r>
            <a:r>
              <a:rPr lang="en-US" sz="1800" dirty="0">
                <a:solidFill>
                  <a:srgbClr val="C00000"/>
                </a:solidFill>
                <a:latin typeface="Bahnschrift SemiBold" panose="020B0502040204020203" pitchFamily="34" charset="0"/>
              </a:rPr>
              <a:t>Red</a:t>
            </a:r>
            <a:r>
              <a:rPr lang="en-US" sz="1800" dirty="0">
                <a:latin typeface="Bahnschrift SemiLight" panose="020B0502040204020203" pitchFamily="34" charset="0"/>
              </a:rPr>
              <a:t>, </a:t>
            </a:r>
            <a:r>
              <a:rPr lang="en-US" sz="1800" dirty="0">
                <a:solidFill>
                  <a:srgbClr val="00B050"/>
                </a:solidFill>
                <a:latin typeface="Bahnschrift SemiBold" panose="020B0502040204020203" pitchFamily="34" charset="0"/>
              </a:rPr>
              <a:t>Green</a:t>
            </a:r>
            <a:r>
              <a:rPr lang="en-US" sz="1800" dirty="0">
                <a:latin typeface="Bahnschrift SemiLight" panose="020B0502040204020203" pitchFamily="34" charset="0"/>
              </a:rPr>
              <a:t>, and </a:t>
            </a:r>
            <a:r>
              <a:rPr lang="en-US" sz="1800" dirty="0">
                <a:solidFill>
                  <a:srgbClr val="0070C0"/>
                </a:solidFill>
                <a:latin typeface="Bahnschrift SemiBold" panose="020B0502040204020203" pitchFamily="34" charset="0"/>
              </a:rPr>
              <a:t>Blue </a:t>
            </a:r>
            <a:r>
              <a:rPr lang="en-US" sz="1800" dirty="0"/>
              <a:t>[1][2]</a:t>
            </a:r>
            <a:r>
              <a:rPr lang="en-US" sz="1800" dirty="0">
                <a:latin typeface="Bahnschrift SemiLight" panose="020B0502040204020203" pitchFamily="34" charset="0"/>
              </a:rPr>
              <a:t>.</a:t>
            </a: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endParaRPr lang="en-US" sz="1800" dirty="0">
              <a:latin typeface="Bahnschrift SemiLight" panose="020B0502040204020203" pitchFamily="34" charset="0"/>
            </a:endParaRPr>
          </a:p>
          <a:p>
            <a:pPr marL="0" indent="457200">
              <a:buNone/>
            </a:pPr>
            <a:r>
              <a:rPr lang="en-US" sz="1800" dirty="0">
                <a:latin typeface="Bahnschrift SemiLight" panose="020B0502040204020203" pitchFamily="34" charset="0"/>
              </a:rPr>
              <a:t>Looking closely, red colors from the RGB image have higher intensities on the red channel but have low response on other channels. The same is true for the green and blue colors, respectively.  Secondary colors like yellow, cyan, and magenta are a mixture of high response from two channels constituting their color.</a:t>
            </a:r>
          </a:p>
        </p:txBody>
      </p:sp>
      <p:pic>
        <p:nvPicPr>
          <p:cNvPr id="4" name="Picture 8">
            <a:extLst>
              <a:ext uri="{FF2B5EF4-FFF2-40B4-BE49-F238E27FC236}">
                <a16:creationId xmlns:a16="http://schemas.microsoft.com/office/drawing/2014/main" id="{BCFD4753-B066-77A6-14F8-83927E4DB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78233"/>
            <a:ext cx="8229600" cy="202740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6B50D5C-2371-8985-6D18-2BC2C0242932}"/>
              </a:ext>
            </a:extLst>
          </p:cNvPr>
          <p:cNvSpPr>
            <a:spLocks noGrp="1"/>
          </p:cNvSpPr>
          <p:nvPr>
            <p:ph type="ftr" sz="quarter" idx="11"/>
          </p:nvPr>
        </p:nvSpPr>
        <p:spPr/>
        <p:txBody>
          <a:bodyPr/>
          <a:lstStyle/>
          <a:p>
            <a:r>
              <a:rPr lang="en-US"/>
              <a:t>Physics 305 - Computational Imaging</a:t>
            </a:r>
            <a:endParaRPr lang="en-US" dirty="0"/>
          </a:p>
        </p:txBody>
      </p:sp>
      <p:sp>
        <p:nvSpPr>
          <p:cNvPr id="6" name="Slide Number Placeholder 5">
            <a:extLst>
              <a:ext uri="{FF2B5EF4-FFF2-40B4-BE49-F238E27FC236}">
                <a16:creationId xmlns:a16="http://schemas.microsoft.com/office/drawing/2014/main" id="{4C6797D3-E5D4-B774-35E4-7F7BE8498AB2}"/>
              </a:ext>
            </a:extLst>
          </p:cNvPr>
          <p:cNvSpPr>
            <a:spLocks noGrp="1"/>
          </p:cNvSpPr>
          <p:nvPr>
            <p:ph type="sldNum" sz="quarter" idx="12"/>
          </p:nvPr>
        </p:nvSpPr>
        <p:spPr/>
        <p:txBody>
          <a:bodyPr/>
          <a:lstStyle/>
          <a:p>
            <a:fld id="{8262CFD8-7A98-47E6-A2CC-B17DDA24BA0E}" type="slidenum">
              <a:rPr lang="en-US" smtClean="0"/>
              <a:t>7</a:t>
            </a:fld>
            <a:endParaRPr lang="en-US"/>
          </a:p>
        </p:txBody>
      </p:sp>
    </p:spTree>
    <p:extLst>
      <p:ext uri="{BB962C8B-B14F-4D97-AF65-F5344CB8AC3E}">
        <p14:creationId xmlns:p14="http://schemas.microsoft.com/office/powerpoint/2010/main" val="1971012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92AAA8A-69A7-677C-6CD7-232B0B21A270}"/>
              </a:ext>
            </a:extLst>
          </p:cNvPr>
          <p:cNvSpPr>
            <a:spLocks noGrp="1"/>
          </p:cNvSpPr>
          <p:nvPr>
            <p:ph type="ftr" sz="quarter" idx="11"/>
          </p:nvPr>
        </p:nvSpPr>
        <p:spPr/>
        <p:txBody>
          <a:bodyPr/>
          <a:lstStyle/>
          <a:p>
            <a:r>
              <a:rPr lang="en-US"/>
              <a:t>Physics 305 - Computational Imaging</a:t>
            </a:r>
            <a:endParaRPr lang="en-US" dirty="0"/>
          </a:p>
        </p:txBody>
      </p:sp>
      <p:sp>
        <p:nvSpPr>
          <p:cNvPr id="2" name="Title 1">
            <a:extLst>
              <a:ext uri="{FF2B5EF4-FFF2-40B4-BE49-F238E27FC236}">
                <a16:creationId xmlns:a16="http://schemas.microsoft.com/office/drawing/2014/main" id="{70A46B2B-0DE5-A5DD-727F-E86453D90217}"/>
              </a:ext>
            </a:extLst>
          </p:cNvPr>
          <p:cNvSpPr>
            <a:spLocks noGrp="1"/>
          </p:cNvSpPr>
          <p:nvPr>
            <p:ph type="title"/>
          </p:nvPr>
        </p:nvSpPr>
        <p:spPr/>
        <p:txBody>
          <a:bodyPr/>
          <a:lstStyle/>
          <a:p>
            <a:r>
              <a:rPr lang="en-US" dirty="0"/>
              <a:t>RGB Histograms</a:t>
            </a:r>
          </a:p>
        </p:txBody>
      </p:sp>
      <p:sp>
        <p:nvSpPr>
          <p:cNvPr id="8" name="Content Placeholder 7">
            <a:extLst>
              <a:ext uri="{FF2B5EF4-FFF2-40B4-BE49-F238E27FC236}">
                <a16:creationId xmlns:a16="http://schemas.microsoft.com/office/drawing/2014/main" id="{35D8F454-9F13-4A90-3A0A-40FE3F748C83}"/>
              </a:ext>
            </a:extLst>
          </p:cNvPr>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buNone/>
            </a:pPr>
            <a:br>
              <a:rPr lang="en-US" sz="1800" dirty="0"/>
            </a:br>
            <a:br>
              <a:rPr lang="en-US" sz="1800" dirty="0"/>
            </a:br>
            <a:r>
              <a:rPr lang="en-US" sz="1800" dirty="0"/>
              <a:t>Looking at the histogram, we can see that the </a:t>
            </a:r>
            <a:r>
              <a:rPr lang="en-US" sz="1800" dirty="0">
                <a:highlight>
                  <a:srgbClr val="FFEE9E"/>
                </a:highlight>
                <a:latin typeface="Bahnschrift SemiBold" panose="020B0502040204020203" pitchFamily="34" charset="0"/>
              </a:rPr>
              <a:t>RGB image</a:t>
            </a:r>
            <a:r>
              <a:rPr lang="en-US" sz="1800" dirty="0">
                <a:highlight>
                  <a:srgbClr val="FFEE9E"/>
                </a:highlight>
              </a:rPr>
              <a:t> has a </a:t>
            </a:r>
            <a:r>
              <a:rPr lang="en-US" sz="1800" dirty="0">
                <a:highlight>
                  <a:srgbClr val="FFEE9E"/>
                </a:highlight>
                <a:latin typeface="Bahnschrift SemiBold" panose="020B0502040204020203" pitchFamily="34" charset="0"/>
              </a:rPr>
              <a:t>continuous</a:t>
            </a:r>
            <a:r>
              <a:rPr lang="en-US" sz="1800" dirty="0">
                <a:highlight>
                  <a:srgbClr val="FFEE9E"/>
                </a:highlight>
              </a:rPr>
              <a:t> distribution of color intensity</a:t>
            </a:r>
            <a:r>
              <a:rPr lang="en-US" sz="1800" dirty="0"/>
              <a:t>. Now looking at some specific Regions of Interest (</a:t>
            </a:r>
            <a:r>
              <a:rPr lang="en-US" sz="1800" dirty="0">
                <a:latin typeface="Bahnschrift SemiBold" panose="020B0502040204020203" pitchFamily="34" charset="0"/>
              </a:rPr>
              <a:t>ROI</a:t>
            </a:r>
            <a:r>
              <a:rPr lang="en-US" sz="1800" dirty="0"/>
              <a:t>), the color distributions are </a:t>
            </a:r>
            <a:r>
              <a:rPr lang="en-US" sz="1800" dirty="0">
                <a:latin typeface="Bahnschrift SemiBold" panose="020B0502040204020203" pitchFamily="34" charset="0"/>
              </a:rPr>
              <a:t>narrower</a:t>
            </a:r>
            <a:r>
              <a:rPr lang="en-US" sz="1800" dirty="0"/>
              <a:t> and much more </a:t>
            </a:r>
            <a:r>
              <a:rPr lang="en-US" sz="1800" dirty="0">
                <a:latin typeface="Bahnschrift SemiBold" panose="020B0502040204020203" pitchFamily="34" charset="0"/>
              </a:rPr>
              <a:t>distinct</a:t>
            </a:r>
            <a:r>
              <a:rPr lang="en-US" sz="1800" dirty="0"/>
              <a:t> in accordance with the dominant primary color in the ROI.</a:t>
            </a:r>
          </a:p>
        </p:txBody>
      </p:sp>
      <p:sp>
        <p:nvSpPr>
          <p:cNvPr id="7" name="Slide Number Placeholder 6">
            <a:extLst>
              <a:ext uri="{FF2B5EF4-FFF2-40B4-BE49-F238E27FC236}">
                <a16:creationId xmlns:a16="http://schemas.microsoft.com/office/drawing/2014/main" id="{BEEBAF00-9760-72C8-8300-3CDEE418F20F}"/>
              </a:ext>
            </a:extLst>
          </p:cNvPr>
          <p:cNvSpPr>
            <a:spLocks noGrp="1"/>
          </p:cNvSpPr>
          <p:nvPr>
            <p:ph type="sldNum" sz="quarter" idx="12"/>
          </p:nvPr>
        </p:nvSpPr>
        <p:spPr/>
        <p:txBody>
          <a:bodyPr/>
          <a:lstStyle/>
          <a:p>
            <a:fld id="{8262CFD8-7A98-47E6-A2CC-B17DDA24BA0E}" type="slidenum">
              <a:rPr lang="en-US" smtClean="0"/>
              <a:t>8</a:t>
            </a:fld>
            <a:endParaRPr lang="en-US"/>
          </a:p>
        </p:txBody>
      </p:sp>
      <p:grpSp>
        <p:nvGrpSpPr>
          <p:cNvPr id="5" name="Group 4">
            <a:extLst>
              <a:ext uri="{FF2B5EF4-FFF2-40B4-BE49-F238E27FC236}">
                <a16:creationId xmlns:a16="http://schemas.microsoft.com/office/drawing/2014/main" id="{EFD3BEF1-7BED-8EBF-E5DA-EA9B8F1DEC6D}"/>
              </a:ext>
            </a:extLst>
          </p:cNvPr>
          <p:cNvGrpSpPr>
            <a:grpSpLocks noChangeAspect="1"/>
          </p:cNvGrpSpPr>
          <p:nvPr/>
        </p:nvGrpSpPr>
        <p:grpSpPr>
          <a:xfrm>
            <a:off x="1828800" y="3817183"/>
            <a:ext cx="5486400" cy="2589269"/>
            <a:chOff x="914400" y="1870394"/>
            <a:chExt cx="7315200" cy="3452359"/>
          </a:xfrm>
        </p:grpSpPr>
        <p:pic>
          <p:nvPicPr>
            <p:cNvPr id="1030" name="Picture 6">
              <a:extLst>
                <a:ext uri="{FF2B5EF4-FFF2-40B4-BE49-F238E27FC236}">
                  <a16:creationId xmlns:a16="http://schemas.microsoft.com/office/drawing/2014/main" id="{49A088BD-8F38-6BBE-9C4F-4A2A6378D5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833"/>
            <a:stretch/>
          </p:blipFill>
          <p:spPr bwMode="auto">
            <a:xfrm>
              <a:off x="914400" y="1870394"/>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83C14D6F-0007-7A00-1B75-B763FFFCC1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833"/>
            <a:stretch/>
          </p:blipFill>
          <p:spPr bwMode="auto">
            <a:xfrm>
              <a:off x="914400" y="2837816"/>
              <a:ext cx="7315200" cy="12620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E0A538C2-5CA1-31E4-A63C-C0C8BB342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05238"/>
              <a:ext cx="7315200" cy="1517515"/>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8">
            <a:extLst>
              <a:ext uri="{FF2B5EF4-FFF2-40B4-BE49-F238E27FC236}">
                <a16:creationId xmlns:a16="http://schemas.microsoft.com/office/drawing/2014/main" id="{29BF6751-9AE4-86D5-F789-E5FEFB3250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0101" y="1102644"/>
            <a:ext cx="5486400" cy="15513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10B0E55E-C470-4E7E-048D-5CC1AF0758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55" t="16171" r="73982" b="16883"/>
          <a:stretch/>
        </p:blipFill>
        <p:spPr bwMode="auto">
          <a:xfrm>
            <a:off x="1237499" y="1362108"/>
            <a:ext cx="1182602" cy="95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38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BA73E-D751-8CE1-6927-05259BE77DBC}"/>
              </a:ext>
            </a:extLst>
          </p:cNvPr>
          <p:cNvSpPr>
            <a:spLocks noGrp="1"/>
          </p:cNvSpPr>
          <p:nvPr>
            <p:ph type="title"/>
          </p:nvPr>
        </p:nvSpPr>
        <p:spPr/>
        <p:txBody>
          <a:bodyPr/>
          <a:lstStyle/>
          <a:p>
            <a:r>
              <a:rPr lang="en-US" dirty="0"/>
              <a:t>Thresholding</a:t>
            </a:r>
          </a:p>
        </p:txBody>
      </p:sp>
      <p:sp>
        <p:nvSpPr>
          <p:cNvPr id="3" name="Content Placeholder 2">
            <a:extLst>
              <a:ext uri="{FF2B5EF4-FFF2-40B4-BE49-F238E27FC236}">
                <a16:creationId xmlns:a16="http://schemas.microsoft.com/office/drawing/2014/main" id="{1D2F9790-6F41-2447-36C8-ECDFBD9B6C36}"/>
              </a:ext>
            </a:extLst>
          </p:cNvPr>
          <p:cNvSpPr>
            <a:spLocks noGrp="1"/>
          </p:cNvSpPr>
          <p:nvPr>
            <p:ph idx="1"/>
          </p:nvPr>
        </p:nvSpPr>
        <p:spPr/>
        <p:txBody>
          <a:bodyPr>
            <a:normAutofit/>
          </a:bodyPr>
          <a:lstStyle/>
          <a:p>
            <a:pPr marL="0" indent="457200">
              <a:buNone/>
            </a:pPr>
            <a:r>
              <a:rPr lang="en-US" sz="1800" dirty="0"/>
              <a:t>In this activity, we first exploit ROI histograms to segment images in a technique called </a:t>
            </a:r>
            <a:r>
              <a:rPr lang="en-US" sz="1800" dirty="0">
                <a:latin typeface="Bahnschrift SemiBold" panose="020B0502040204020203" pitchFamily="34" charset="0"/>
              </a:rPr>
              <a:t>thresholding</a:t>
            </a:r>
            <a:r>
              <a:rPr lang="en-US" sz="1800" dirty="0"/>
              <a:t>. Essentially, we only take the pixel values of the RGB image which falls within the non-zero bin range of the ROI. The rest will be assigned to zero.</a:t>
            </a:r>
            <a:br>
              <a:rPr lang="en-US" sz="1800" dirty="0"/>
            </a:br>
            <a:br>
              <a:rPr lang="en-US" sz="1800" dirty="0"/>
            </a:br>
            <a:br>
              <a:rPr lang="en-US" sz="1800" dirty="0"/>
            </a:br>
            <a:br>
              <a:rPr lang="en-US" sz="1800" dirty="0"/>
            </a:br>
            <a:endParaRPr lang="en-US" sz="1800" dirty="0"/>
          </a:p>
          <a:p>
            <a:pPr marL="0" indent="457200">
              <a:buNone/>
            </a:pPr>
            <a:r>
              <a:rPr lang="en-US" sz="1800" dirty="0"/>
              <a:t>As shown below, choosing the red patch means that the histogram must only allow pixels with </a:t>
            </a:r>
            <a:r>
              <a:rPr lang="en-US" sz="1800" dirty="0">
                <a:solidFill>
                  <a:srgbClr val="C00000"/>
                </a:solidFill>
                <a:latin typeface="Bahnschrift SemiBold" panose="020B0502040204020203" pitchFamily="34" charset="0"/>
              </a:rPr>
              <a:t>R: 200-250</a:t>
            </a:r>
            <a:r>
              <a:rPr lang="en-US" sz="1800" dirty="0"/>
              <a:t>, </a:t>
            </a:r>
            <a:r>
              <a:rPr lang="en-US" sz="1800" dirty="0">
                <a:solidFill>
                  <a:srgbClr val="00B050"/>
                </a:solidFill>
                <a:latin typeface="Bahnschrift SemiBold" panose="020B0502040204020203" pitchFamily="34" charset="0"/>
              </a:rPr>
              <a:t>G: 10-40</a:t>
            </a:r>
            <a:r>
              <a:rPr lang="en-US" sz="1800" dirty="0"/>
              <a:t>, and </a:t>
            </a:r>
            <a:r>
              <a:rPr lang="en-US" sz="1800" dirty="0">
                <a:solidFill>
                  <a:srgbClr val="0070C0"/>
                </a:solidFill>
                <a:latin typeface="Bahnschrift SemiBold" panose="020B0502040204020203" pitchFamily="34" charset="0"/>
              </a:rPr>
              <a:t>B: 50-80</a:t>
            </a:r>
            <a:r>
              <a:rPr lang="en-US" sz="1800" dirty="0"/>
              <a:t> for the RGB image using logical AND operator.</a:t>
            </a:r>
          </a:p>
        </p:txBody>
      </p:sp>
      <p:pic>
        <p:nvPicPr>
          <p:cNvPr id="4" name="Picture 12">
            <a:extLst>
              <a:ext uri="{FF2B5EF4-FFF2-40B4-BE49-F238E27FC236}">
                <a16:creationId xmlns:a16="http://schemas.microsoft.com/office/drawing/2014/main" id="{FB962BC3-244E-FF9B-606C-4FF7FE70C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441415"/>
            <a:ext cx="7315200" cy="180835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72A80AF-4F53-6504-859C-B7D08E449AA2}"/>
              </a:ext>
            </a:extLst>
          </p:cNvPr>
          <p:cNvSpPr>
            <a:spLocks noGrp="1"/>
          </p:cNvSpPr>
          <p:nvPr>
            <p:ph type="ftr" sz="quarter" idx="11"/>
          </p:nvPr>
        </p:nvSpPr>
        <p:spPr/>
        <p:txBody>
          <a:bodyPr/>
          <a:lstStyle/>
          <a:p>
            <a:r>
              <a:rPr lang="en-US"/>
              <a:t>Physics 305 - Computational Imaging</a:t>
            </a:r>
            <a:endParaRPr lang="en-US" dirty="0"/>
          </a:p>
        </p:txBody>
      </p:sp>
      <p:sp>
        <p:nvSpPr>
          <p:cNvPr id="6" name="Slide Number Placeholder 5">
            <a:extLst>
              <a:ext uri="{FF2B5EF4-FFF2-40B4-BE49-F238E27FC236}">
                <a16:creationId xmlns:a16="http://schemas.microsoft.com/office/drawing/2014/main" id="{BDFD49C7-D57A-822B-139B-ADFFD028AFB2}"/>
              </a:ext>
            </a:extLst>
          </p:cNvPr>
          <p:cNvSpPr>
            <a:spLocks noGrp="1"/>
          </p:cNvSpPr>
          <p:nvPr>
            <p:ph type="sldNum" sz="quarter" idx="12"/>
          </p:nvPr>
        </p:nvSpPr>
        <p:spPr/>
        <p:txBody>
          <a:bodyPr/>
          <a:lstStyle/>
          <a:p>
            <a:fld id="{8262CFD8-7A98-47E6-A2CC-B17DDA24BA0E}" type="slidenum">
              <a:rPr lang="en-US" smtClean="0"/>
              <a:t>9</a:t>
            </a:fld>
            <a:endParaRPr lang="en-US"/>
          </a:p>
        </p:txBody>
      </p:sp>
      <p:grpSp>
        <p:nvGrpSpPr>
          <p:cNvPr id="7" name="Group 6">
            <a:extLst>
              <a:ext uri="{FF2B5EF4-FFF2-40B4-BE49-F238E27FC236}">
                <a16:creationId xmlns:a16="http://schemas.microsoft.com/office/drawing/2014/main" id="{7288BE38-3C45-10D0-5442-BDA8B824DC4F}"/>
              </a:ext>
            </a:extLst>
          </p:cNvPr>
          <p:cNvGrpSpPr/>
          <p:nvPr/>
        </p:nvGrpSpPr>
        <p:grpSpPr>
          <a:xfrm>
            <a:off x="914400" y="2420102"/>
            <a:ext cx="7315200" cy="1092025"/>
            <a:chOff x="914400" y="3224738"/>
            <a:chExt cx="7406186" cy="1092025"/>
          </a:xfrm>
        </p:grpSpPr>
        <p:pic>
          <p:nvPicPr>
            <p:cNvPr id="1032" name="Picture 8">
              <a:extLst>
                <a:ext uri="{FF2B5EF4-FFF2-40B4-BE49-F238E27FC236}">
                  <a16:creationId xmlns:a16="http://schemas.microsoft.com/office/drawing/2014/main" id="{49F5C765-DCC0-2CE4-F8D4-AD8F8C1B4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282508"/>
              <a:ext cx="3657600" cy="10342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B9939101-BD96-4CD9-D39B-776EEB2AAA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34" b="16833"/>
            <a:stretch/>
          </p:blipFill>
          <p:spPr bwMode="auto">
            <a:xfrm>
              <a:off x="4522820" y="3297543"/>
              <a:ext cx="3797766" cy="78878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14E6B19A-FE66-DD16-91B2-797DFC7E4D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4414" b="33786"/>
            <a:stretch/>
          </p:blipFill>
          <p:spPr bwMode="auto">
            <a:xfrm>
              <a:off x="6152871" y="3224738"/>
              <a:ext cx="712577" cy="62799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4011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1317</TotalTime>
  <Words>1369</Words>
  <Application>Microsoft Macintosh PowerPoint</Application>
  <PresentationFormat>On-screen Show (4:3)</PresentationFormat>
  <Paragraphs>98</Paragraphs>
  <Slides>17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Arial</vt:lpstr>
      <vt:lpstr>Bahnschrift</vt:lpstr>
      <vt:lpstr>Bahnschrift Condensed</vt:lpstr>
      <vt:lpstr>Bahnschrift Light</vt:lpstr>
      <vt:lpstr>Bahnschrift SemiBold</vt:lpstr>
      <vt:lpstr>Bahnschrift SemiBold Condensed</vt:lpstr>
      <vt:lpstr>Bahnschrift SemiCondensed</vt:lpstr>
      <vt:lpstr>Bahnschrift SemiLight</vt:lpstr>
      <vt:lpstr>Calibri</vt:lpstr>
      <vt:lpstr>Cambria Math</vt:lpstr>
      <vt:lpstr>Wingdings</vt:lpstr>
      <vt:lpstr>Office Theme</vt:lpstr>
      <vt:lpstr> </vt:lpstr>
      <vt:lpstr>  objectives</vt:lpstr>
      <vt:lpstr>Background</vt:lpstr>
      <vt:lpstr>PowerPoint Presentation</vt:lpstr>
      <vt:lpstr>PowerPoint Presentation</vt:lpstr>
      <vt:lpstr>PowerPoint Presentation</vt:lpstr>
      <vt:lpstr>Background</vt:lpstr>
      <vt:lpstr>RGB Histograms</vt:lpstr>
      <vt:lpstr>Thresholding</vt:lpstr>
      <vt:lpstr>Parametric</vt:lpstr>
      <vt:lpstr>Results</vt:lpstr>
      <vt:lpstr>Continuous Image/ROI</vt:lpstr>
      <vt:lpstr>Bin-size effects</vt:lpstr>
      <vt:lpstr>Craquelures</vt:lpstr>
      <vt:lpstr>Van Gogh’s Starry Night</vt:lpstr>
      <vt:lpstr>In-motion</vt:lpstr>
      <vt:lpstr> reflection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 Jr Principe</dc:creator>
  <cp:lastModifiedBy>Rene Jr Principe</cp:lastModifiedBy>
  <cp:revision>18</cp:revision>
  <cp:lastPrinted>2022-06-06T16:25:46Z</cp:lastPrinted>
  <dcterms:created xsi:type="dcterms:W3CDTF">2022-05-28T03:01:51Z</dcterms:created>
  <dcterms:modified xsi:type="dcterms:W3CDTF">2023-03-21T12:28:29Z</dcterms:modified>
</cp:coreProperties>
</file>